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339" r:id="rId3"/>
    <p:sldId id="341" r:id="rId4"/>
    <p:sldId id="342" r:id="rId5"/>
    <p:sldId id="343" r:id="rId6"/>
    <p:sldId id="340" r:id="rId7"/>
    <p:sldId id="344" r:id="rId8"/>
    <p:sldId id="345" r:id="rId9"/>
    <p:sldId id="347" r:id="rId10"/>
    <p:sldId id="348" r:id="rId11"/>
    <p:sldId id="346" r:id="rId12"/>
    <p:sldId id="331" r:id="rId13"/>
    <p:sldId id="261" r:id="rId14"/>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70C0"/>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01" autoAdjust="0"/>
    <p:restoredTop sz="50000" autoAdjust="0"/>
  </p:normalViewPr>
  <p:slideViewPr>
    <p:cSldViewPr>
      <p:cViewPr varScale="1">
        <p:scale>
          <a:sx n="118" d="100"/>
          <a:sy n="118" d="100"/>
        </p:scale>
        <p:origin x="-432" y="-6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4F73A-9D33-463E-B097-B2463D182DDF}" type="datetimeFigureOut">
              <a:rPr lang="es-ES" smtClean="0"/>
              <a:t>05/09/2022</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005844-0429-4592-84AB-8805E2679A0C}" type="slidenum">
              <a:rPr lang="es-ES" smtClean="0"/>
              <a:t>‹Nº›</a:t>
            </a:fld>
            <a:endParaRPr lang="es-ES"/>
          </a:p>
        </p:txBody>
      </p:sp>
    </p:spTree>
    <p:extLst>
      <p:ext uri="{BB962C8B-B14F-4D97-AF65-F5344CB8AC3E}">
        <p14:creationId xmlns:p14="http://schemas.microsoft.com/office/powerpoint/2010/main" val="337547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9005844-0429-4592-84AB-8805E2679A0C}" type="slidenum">
              <a:rPr lang="es-ES" smtClean="0"/>
              <a:t>1</a:t>
            </a:fld>
            <a:endParaRPr lang="es-ES" dirty="0"/>
          </a:p>
        </p:txBody>
      </p:sp>
    </p:spTree>
    <p:extLst>
      <p:ext uri="{BB962C8B-B14F-4D97-AF65-F5344CB8AC3E}">
        <p14:creationId xmlns:p14="http://schemas.microsoft.com/office/powerpoint/2010/main" val="1928953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apertura">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1 Título"/>
          <p:cNvSpPr>
            <a:spLocks noGrp="1"/>
          </p:cNvSpPr>
          <p:nvPr>
            <p:ph type="ctrTitle"/>
          </p:nvPr>
        </p:nvSpPr>
        <p:spPr>
          <a:xfrm>
            <a:off x="976064" y="2405335"/>
            <a:ext cx="7268344" cy="1102519"/>
          </a:xfrm>
          <a:prstGeom prst="rect">
            <a:avLst/>
          </a:prstGeom>
        </p:spPr>
        <p:txBody>
          <a:bodyPr anchor="ctr">
            <a:noAutofit/>
          </a:bodyPr>
          <a:lstStyle>
            <a:lvl1pPr algn="l">
              <a:lnSpc>
                <a:spcPct val="100000"/>
              </a:lnSpc>
              <a:defRPr sz="5000" b="1">
                <a:solidFill>
                  <a:schemeClr val="bg1"/>
                </a:solidFill>
              </a:defRPr>
            </a:lvl1pPr>
          </a:lstStyle>
          <a:p>
            <a:r>
              <a:rPr lang="es-ES" dirty="0"/>
              <a:t>Haga clic para modificar el estilo de título del patrón</a:t>
            </a:r>
          </a:p>
        </p:txBody>
      </p:sp>
      <p:pic>
        <p:nvPicPr>
          <p:cNvPr id="15" name="14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3608" y="705444"/>
            <a:ext cx="3744416" cy="1074218"/>
          </a:xfrm>
          <a:prstGeom prst="rect">
            <a:avLst/>
          </a:prstGeom>
        </p:spPr>
      </p:pic>
      <p:cxnSp>
        <p:nvCxnSpPr>
          <p:cNvPr id="16" name="15 Conector recto"/>
          <p:cNvCxnSpPr/>
          <p:nvPr userDrawn="1"/>
        </p:nvCxnSpPr>
        <p:spPr>
          <a:xfrm>
            <a:off x="1069278" y="4227934"/>
            <a:ext cx="122413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25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ítul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1 Título"/>
          <p:cNvSpPr>
            <a:spLocks noGrp="1"/>
          </p:cNvSpPr>
          <p:nvPr>
            <p:ph type="title"/>
          </p:nvPr>
        </p:nvSpPr>
        <p:spPr>
          <a:xfrm>
            <a:off x="976064" y="2002532"/>
            <a:ext cx="5972200" cy="857250"/>
          </a:xfrm>
          <a:prstGeom prst="rect">
            <a:avLst/>
          </a:prstGeom>
        </p:spPr>
        <p:txBody>
          <a:bodyPr>
            <a:noAutofit/>
          </a:bodyPr>
          <a:lstStyle>
            <a:lvl1pPr algn="l">
              <a:defRPr sz="4600" b="1">
                <a:solidFill>
                  <a:srgbClr val="4D4D4D"/>
                </a:solidFill>
              </a:defRPr>
            </a:lvl1pPr>
          </a:lstStyle>
          <a:p>
            <a:endParaRPr lang="es-ES" dirty="0"/>
          </a:p>
        </p:txBody>
      </p:sp>
      <p:cxnSp>
        <p:nvCxnSpPr>
          <p:cNvPr id="7" name="6 Conector recto"/>
          <p:cNvCxnSpPr/>
          <p:nvPr userDrawn="1"/>
        </p:nvCxnSpPr>
        <p:spPr>
          <a:xfrm>
            <a:off x="1069278" y="4227934"/>
            <a:ext cx="1224136" cy="0"/>
          </a:xfrm>
          <a:prstGeom prst="line">
            <a:avLst/>
          </a:prstGeom>
          <a:ln w="38100">
            <a:solidFill>
              <a:srgbClr val="4D4D4D"/>
            </a:solidFill>
          </a:ln>
        </p:spPr>
        <p:style>
          <a:lnRef idx="1">
            <a:schemeClr val="accent1"/>
          </a:lnRef>
          <a:fillRef idx="0">
            <a:schemeClr val="accent1"/>
          </a:fillRef>
          <a:effectRef idx="0">
            <a:schemeClr val="accent1"/>
          </a:effectRef>
          <a:fontRef idx="minor">
            <a:schemeClr val="tx1"/>
          </a:fontRef>
        </p:style>
      </p:cxnSp>
      <p:pic>
        <p:nvPicPr>
          <p:cNvPr id="8" name="7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9278" y="483518"/>
            <a:ext cx="1702522" cy="488528"/>
          </a:xfrm>
          <a:prstGeom prst="rect">
            <a:avLst/>
          </a:prstGeom>
        </p:spPr>
      </p:pic>
    </p:spTree>
    <p:extLst>
      <p:ext uri="{BB962C8B-B14F-4D97-AF65-F5344CB8AC3E}">
        <p14:creationId xmlns:p14="http://schemas.microsoft.com/office/powerpoint/2010/main" val="341541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textos">
    <p:spTree>
      <p:nvGrpSpPr>
        <p:cNvPr id="1" name=""/>
        <p:cNvGrpSpPr/>
        <p:nvPr/>
      </p:nvGrpSpPr>
      <p:grpSpPr>
        <a:xfrm>
          <a:off x="0" y="0"/>
          <a:ext cx="0" cy="0"/>
          <a:chOff x="0" y="0"/>
          <a:chExt cx="0" cy="0"/>
        </a:xfrm>
      </p:grpSpPr>
      <p:sp>
        <p:nvSpPr>
          <p:cNvPr id="8" name="7 Rectángulo"/>
          <p:cNvSpPr/>
          <p:nvPr userDrawn="1"/>
        </p:nvSpPr>
        <p:spPr>
          <a:xfrm>
            <a:off x="0" y="0"/>
            <a:ext cx="9144000" cy="10595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395536" y="130324"/>
            <a:ext cx="5400600" cy="857250"/>
          </a:xfrm>
          <a:prstGeom prst="rect">
            <a:avLst/>
          </a:prstGeom>
        </p:spPr>
        <p:txBody>
          <a:bodyPr>
            <a:noAutofit/>
          </a:bodyPr>
          <a:lstStyle>
            <a:lvl1pPr algn="l">
              <a:defRPr sz="2400" b="1"/>
            </a:lvl1pPr>
          </a:lstStyle>
          <a:p>
            <a:r>
              <a:rPr lang="es-ES" dirty="0"/>
              <a:t>Haga clic para modificar el estilo de título del patrón</a:t>
            </a:r>
          </a:p>
        </p:txBody>
      </p:sp>
      <p:sp>
        <p:nvSpPr>
          <p:cNvPr id="22" name="2 Subtítulo"/>
          <p:cNvSpPr>
            <a:spLocks noGrp="1"/>
          </p:cNvSpPr>
          <p:nvPr>
            <p:ph type="subTitle" idx="10"/>
          </p:nvPr>
        </p:nvSpPr>
        <p:spPr>
          <a:xfrm>
            <a:off x="395536" y="1347614"/>
            <a:ext cx="8352928" cy="504056"/>
          </a:xfrm>
          <a:prstGeom prst="rect">
            <a:avLst/>
          </a:prstGeom>
        </p:spPr>
        <p:txBody>
          <a:bodyPr>
            <a:normAutofit/>
          </a:bodyPr>
          <a:lstStyle>
            <a:lvl1pPr marL="0" indent="0" algn="l">
              <a:buNone/>
              <a:defRPr sz="2000" b="1">
                <a:solidFill>
                  <a:srgbClr val="00B0F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p>
        </p:txBody>
      </p:sp>
      <p:sp>
        <p:nvSpPr>
          <p:cNvPr id="23" name="3 Marcador de texto"/>
          <p:cNvSpPr>
            <a:spLocks noGrp="1"/>
          </p:cNvSpPr>
          <p:nvPr>
            <p:ph type="body" sz="half" idx="11"/>
          </p:nvPr>
        </p:nvSpPr>
        <p:spPr>
          <a:xfrm>
            <a:off x="395536" y="1995685"/>
            <a:ext cx="8352928" cy="2598539"/>
          </a:xfrm>
          <a:prstGeom prst="rect">
            <a:avLst/>
          </a:prstGeom>
        </p:spPr>
        <p:txBody>
          <a:bodyPr anchor="ctr"/>
          <a:lstStyle>
            <a:lvl1pPr marL="0" indent="0">
              <a:buNone/>
              <a:defRPr sz="1600">
                <a:solidFill>
                  <a:srgbClr val="4D4D4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pic>
        <p:nvPicPr>
          <p:cNvPr id="4" name="3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93383" y="195486"/>
            <a:ext cx="2555081" cy="700088"/>
          </a:xfrm>
          <a:prstGeom prst="rect">
            <a:avLst/>
          </a:prstGeom>
        </p:spPr>
      </p:pic>
    </p:spTree>
    <p:extLst>
      <p:ext uri="{BB962C8B-B14F-4D97-AF65-F5344CB8AC3E}">
        <p14:creationId xmlns:p14="http://schemas.microsoft.com/office/powerpoint/2010/main" val="222836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texto y foto">
    <p:spTree>
      <p:nvGrpSpPr>
        <p:cNvPr id="1" name=""/>
        <p:cNvGrpSpPr/>
        <p:nvPr/>
      </p:nvGrpSpPr>
      <p:grpSpPr>
        <a:xfrm>
          <a:off x="0" y="0"/>
          <a:ext cx="0" cy="0"/>
          <a:chOff x="0" y="0"/>
          <a:chExt cx="0" cy="0"/>
        </a:xfrm>
      </p:grpSpPr>
      <p:sp>
        <p:nvSpPr>
          <p:cNvPr id="8" name="7 Rectángulo"/>
          <p:cNvSpPr/>
          <p:nvPr userDrawn="1"/>
        </p:nvSpPr>
        <p:spPr>
          <a:xfrm>
            <a:off x="0" y="0"/>
            <a:ext cx="9144000" cy="10595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395536" y="130324"/>
            <a:ext cx="5400600" cy="857250"/>
          </a:xfrm>
          <a:prstGeom prst="rect">
            <a:avLst/>
          </a:prstGeom>
        </p:spPr>
        <p:txBody>
          <a:bodyPr>
            <a:noAutofit/>
          </a:bodyPr>
          <a:lstStyle>
            <a:lvl1pPr algn="l">
              <a:defRPr sz="2400" b="1"/>
            </a:lvl1pPr>
          </a:lstStyle>
          <a:p>
            <a:r>
              <a:rPr lang="es-ES" dirty="0"/>
              <a:t>Haga clic para modificar el estilo de título del patrón</a:t>
            </a:r>
          </a:p>
        </p:txBody>
      </p:sp>
      <p:sp>
        <p:nvSpPr>
          <p:cNvPr id="14" name="2 Marcador de posición de imagen"/>
          <p:cNvSpPr>
            <a:spLocks noGrp="1"/>
          </p:cNvSpPr>
          <p:nvPr>
            <p:ph type="pic" idx="10" hasCustomPrompt="1"/>
          </p:nvPr>
        </p:nvSpPr>
        <p:spPr>
          <a:xfrm>
            <a:off x="5457488" y="1995686"/>
            <a:ext cx="3290976" cy="2160240"/>
          </a:xfrm>
          <a:prstGeom prst="rect">
            <a:avLst/>
          </a:prstGeom>
        </p:spPr>
        <p:txBody>
          <a:bodyPr anchor="ctr">
            <a:normAutofit/>
          </a:bodyPr>
          <a:lstStyle>
            <a:lvl1pPr marL="0" indent="0">
              <a:buNone/>
              <a:defRPr sz="1400" baseline="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para insertar fotografía</a:t>
            </a:r>
          </a:p>
        </p:txBody>
      </p:sp>
      <p:sp>
        <p:nvSpPr>
          <p:cNvPr id="15" name="2 Subtítulo"/>
          <p:cNvSpPr>
            <a:spLocks noGrp="1"/>
          </p:cNvSpPr>
          <p:nvPr>
            <p:ph type="subTitle" idx="11"/>
          </p:nvPr>
        </p:nvSpPr>
        <p:spPr>
          <a:xfrm>
            <a:off x="395536" y="1347614"/>
            <a:ext cx="8352928" cy="504056"/>
          </a:xfrm>
          <a:prstGeom prst="rect">
            <a:avLst/>
          </a:prstGeom>
        </p:spPr>
        <p:txBody>
          <a:bodyPr>
            <a:normAutofit/>
          </a:bodyPr>
          <a:lstStyle>
            <a:lvl1pPr marL="0" indent="0" algn="l">
              <a:buNone/>
              <a:defRPr sz="1800" b="1">
                <a:solidFill>
                  <a:srgbClr val="00B0F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p>
        </p:txBody>
      </p:sp>
      <p:sp>
        <p:nvSpPr>
          <p:cNvPr id="16" name="3 Marcador de texto"/>
          <p:cNvSpPr>
            <a:spLocks noGrp="1"/>
          </p:cNvSpPr>
          <p:nvPr>
            <p:ph type="body" sz="half" idx="12"/>
          </p:nvPr>
        </p:nvSpPr>
        <p:spPr>
          <a:xfrm>
            <a:off x="395536" y="1995685"/>
            <a:ext cx="4824536" cy="2160241"/>
          </a:xfrm>
          <a:prstGeom prst="rect">
            <a:avLst/>
          </a:prstGeom>
        </p:spPr>
        <p:txBody>
          <a:bodyPr anchor="ctr"/>
          <a:lstStyle>
            <a:lvl1pPr marL="0" indent="0">
              <a:buNone/>
              <a:defRPr sz="1400">
                <a:solidFill>
                  <a:srgbClr val="4D4D4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pic>
        <p:nvPicPr>
          <p:cNvPr id="12" name="11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93383" y="195486"/>
            <a:ext cx="2555081" cy="700088"/>
          </a:xfrm>
          <a:prstGeom prst="rect">
            <a:avLst/>
          </a:prstGeom>
        </p:spPr>
      </p:pic>
    </p:spTree>
    <p:extLst>
      <p:ext uri="{BB962C8B-B14F-4D97-AF65-F5344CB8AC3E}">
        <p14:creationId xmlns:p14="http://schemas.microsoft.com/office/powerpoint/2010/main" val="386262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texto y objetos">
    <p:spTree>
      <p:nvGrpSpPr>
        <p:cNvPr id="1" name=""/>
        <p:cNvGrpSpPr/>
        <p:nvPr/>
      </p:nvGrpSpPr>
      <p:grpSpPr>
        <a:xfrm>
          <a:off x="0" y="0"/>
          <a:ext cx="0" cy="0"/>
          <a:chOff x="0" y="0"/>
          <a:chExt cx="0" cy="0"/>
        </a:xfrm>
      </p:grpSpPr>
      <p:sp>
        <p:nvSpPr>
          <p:cNvPr id="8" name="7 Rectángulo"/>
          <p:cNvSpPr/>
          <p:nvPr userDrawn="1"/>
        </p:nvSpPr>
        <p:spPr>
          <a:xfrm>
            <a:off x="0" y="0"/>
            <a:ext cx="9144000" cy="10595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395536" y="130324"/>
            <a:ext cx="5400600" cy="857250"/>
          </a:xfrm>
          <a:prstGeom prst="rect">
            <a:avLst/>
          </a:prstGeom>
        </p:spPr>
        <p:txBody>
          <a:bodyPr>
            <a:noAutofit/>
          </a:bodyPr>
          <a:lstStyle>
            <a:lvl1pPr algn="l">
              <a:defRPr sz="2400" b="1"/>
            </a:lvl1pPr>
          </a:lstStyle>
          <a:p>
            <a:r>
              <a:rPr lang="es-ES" dirty="0"/>
              <a:t>Haga clic para modificar el estilo de título del patrón</a:t>
            </a:r>
          </a:p>
        </p:txBody>
      </p:sp>
      <p:sp>
        <p:nvSpPr>
          <p:cNvPr id="15" name="2 Subtítulo"/>
          <p:cNvSpPr>
            <a:spLocks noGrp="1"/>
          </p:cNvSpPr>
          <p:nvPr>
            <p:ph type="subTitle" idx="11"/>
          </p:nvPr>
        </p:nvSpPr>
        <p:spPr>
          <a:xfrm>
            <a:off x="395536" y="1347614"/>
            <a:ext cx="8352928" cy="504056"/>
          </a:xfrm>
          <a:prstGeom prst="rect">
            <a:avLst/>
          </a:prstGeom>
        </p:spPr>
        <p:txBody>
          <a:bodyPr>
            <a:normAutofit/>
          </a:bodyPr>
          <a:lstStyle>
            <a:lvl1pPr marL="0" indent="0" algn="l">
              <a:buNone/>
              <a:defRPr sz="1800" b="1">
                <a:solidFill>
                  <a:srgbClr val="00B0F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p>
        </p:txBody>
      </p:sp>
      <p:sp>
        <p:nvSpPr>
          <p:cNvPr id="16" name="3 Marcador de texto"/>
          <p:cNvSpPr>
            <a:spLocks noGrp="1"/>
          </p:cNvSpPr>
          <p:nvPr>
            <p:ph type="body" sz="half" idx="12"/>
          </p:nvPr>
        </p:nvSpPr>
        <p:spPr>
          <a:xfrm>
            <a:off x="395536" y="1995685"/>
            <a:ext cx="4824536" cy="2160241"/>
          </a:xfrm>
          <a:prstGeom prst="rect">
            <a:avLst/>
          </a:prstGeom>
        </p:spPr>
        <p:txBody>
          <a:bodyPr anchor="ctr"/>
          <a:lstStyle>
            <a:lvl1pPr marL="0" indent="0">
              <a:buNone/>
              <a:defRPr sz="1600">
                <a:solidFill>
                  <a:srgbClr val="4D4D4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
        <p:nvSpPr>
          <p:cNvPr id="10" name="3 Marcador de contenido"/>
          <p:cNvSpPr>
            <a:spLocks noGrp="1"/>
          </p:cNvSpPr>
          <p:nvPr>
            <p:ph sz="half" idx="2" hasCustomPrompt="1"/>
          </p:nvPr>
        </p:nvSpPr>
        <p:spPr>
          <a:xfrm>
            <a:off x="5508104" y="1995687"/>
            <a:ext cx="3240360" cy="2160240"/>
          </a:xfrm>
          <a:prstGeom prst="rect">
            <a:avLst/>
          </a:prstGeom>
        </p:spPr>
        <p:txBody>
          <a:bodyPr anchor="ctr"/>
          <a:lstStyle>
            <a:lvl1pPr marL="0" indent="0">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pic>
        <p:nvPicPr>
          <p:cNvPr id="12" name="11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93383" y="195486"/>
            <a:ext cx="2555081" cy="700088"/>
          </a:xfrm>
          <a:prstGeom prst="rect">
            <a:avLst/>
          </a:prstGeom>
        </p:spPr>
      </p:pic>
    </p:spTree>
    <p:extLst>
      <p:ext uri="{BB962C8B-B14F-4D97-AF65-F5344CB8AC3E}">
        <p14:creationId xmlns:p14="http://schemas.microsoft.com/office/powerpoint/2010/main" val="70980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8" name="7 Rectángulo"/>
          <p:cNvSpPr/>
          <p:nvPr userDrawn="1"/>
        </p:nvSpPr>
        <p:spPr>
          <a:xfrm>
            <a:off x="0" y="0"/>
            <a:ext cx="9144000" cy="10595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395536" y="130324"/>
            <a:ext cx="5400600" cy="857250"/>
          </a:xfrm>
          <a:prstGeom prst="rect">
            <a:avLst/>
          </a:prstGeom>
        </p:spPr>
        <p:txBody>
          <a:bodyPr>
            <a:noAutofit/>
          </a:bodyPr>
          <a:lstStyle>
            <a:lvl1pPr algn="l">
              <a:defRPr sz="2400" b="1"/>
            </a:lvl1pPr>
          </a:lstStyle>
          <a:p>
            <a:r>
              <a:rPr lang="es-ES" dirty="0"/>
              <a:t>Haga clic para modificar el estilo de título del patrón</a:t>
            </a:r>
          </a:p>
        </p:txBody>
      </p:sp>
      <p:sp>
        <p:nvSpPr>
          <p:cNvPr id="10" name="3 Marcador de contenido"/>
          <p:cNvSpPr>
            <a:spLocks noGrp="1"/>
          </p:cNvSpPr>
          <p:nvPr>
            <p:ph sz="half" idx="2" hasCustomPrompt="1"/>
          </p:nvPr>
        </p:nvSpPr>
        <p:spPr>
          <a:xfrm>
            <a:off x="6201297" y="1419623"/>
            <a:ext cx="2448272" cy="2160240"/>
          </a:xfrm>
          <a:prstGeom prst="rect">
            <a:avLst/>
          </a:prstGeom>
        </p:spPr>
        <p:txBody>
          <a:bodyPr anchor="ctr"/>
          <a:lstStyle>
            <a:lvl1pPr marL="0" indent="0">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sp>
        <p:nvSpPr>
          <p:cNvPr id="11" name="3 Marcador de contenido"/>
          <p:cNvSpPr>
            <a:spLocks noGrp="1"/>
          </p:cNvSpPr>
          <p:nvPr>
            <p:ph sz="half" idx="10" hasCustomPrompt="1"/>
          </p:nvPr>
        </p:nvSpPr>
        <p:spPr>
          <a:xfrm>
            <a:off x="395536" y="1419622"/>
            <a:ext cx="2448272" cy="2160240"/>
          </a:xfrm>
          <a:prstGeom prst="rect">
            <a:avLst/>
          </a:prstGeom>
        </p:spPr>
        <p:txBody>
          <a:bodyPr anchor="ctr"/>
          <a:lstStyle>
            <a:lvl1pPr marL="0" indent="0">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sp>
        <p:nvSpPr>
          <p:cNvPr id="12" name="3 Marcador de contenido"/>
          <p:cNvSpPr>
            <a:spLocks noGrp="1"/>
          </p:cNvSpPr>
          <p:nvPr>
            <p:ph sz="half" idx="11" hasCustomPrompt="1"/>
          </p:nvPr>
        </p:nvSpPr>
        <p:spPr>
          <a:xfrm>
            <a:off x="3298416" y="1419622"/>
            <a:ext cx="2448272" cy="2160240"/>
          </a:xfrm>
          <a:prstGeom prst="rect">
            <a:avLst/>
          </a:prstGeom>
        </p:spPr>
        <p:txBody>
          <a:bodyPr anchor="ctr"/>
          <a:lstStyle>
            <a:lvl1pPr marL="0" indent="0">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sp>
        <p:nvSpPr>
          <p:cNvPr id="13" name="3 Marcador de texto"/>
          <p:cNvSpPr>
            <a:spLocks noGrp="1"/>
          </p:cNvSpPr>
          <p:nvPr>
            <p:ph type="body" sz="half" idx="12"/>
          </p:nvPr>
        </p:nvSpPr>
        <p:spPr>
          <a:xfrm>
            <a:off x="395536" y="3939902"/>
            <a:ext cx="8255250" cy="576064"/>
          </a:xfrm>
          <a:prstGeom prst="rect">
            <a:avLst/>
          </a:prstGeom>
        </p:spPr>
        <p:txBody>
          <a:bodyPr anchor="ctr"/>
          <a:lstStyle>
            <a:lvl1pPr marL="0" indent="0">
              <a:buNone/>
              <a:defRPr sz="1400">
                <a:solidFill>
                  <a:srgbClr val="4D4D4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pic>
        <p:nvPicPr>
          <p:cNvPr id="18" name="1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93383" y="195486"/>
            <a:ext cx="2555081" cy="700088"/>
          </a:xfrm>
          <a:prstGeom prst="rect">
            <a:avLst/>
          </a:prstGeom>
        </p:spPr>
      </p:pic>
    </p:spTree>
    <p:extLst>
      <p:ext uri="{BB962C8B-B14F-4D97-AF65-F5344CB8AC3E}">
        <p14:creationId xmlns:p14="http://schemas.microsoft.com/office/powerpoint/2010/main" val="110900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3" name="1 Título"/>
          <p:cNvSpPr txBox="1">
            <a:spLocks/>
          </p:cNvSpPr>
          <p:nvPr userDrawn="1"/>
        </p:nvSpPr>
        <p:spPr>
          <a:xfrm>
            <a:off x="395536" y="130324"/>
            <a:ext cx="6131024" cy="857250"/>
          </a:xfrm>
          <a:prstGeom prst="rect">
            <a:avLst/>
          </a:prstGeom>
        </p:spPr>
        <p:txBody>
          <a:bodyPr>
            <a:noAutofit/>
          </a:bodyPr>
          <a:lstStyle>
            <a:lvl1pPr algn="l" defTabSz="914400" rtl="0" eaLnBrk="1" latinLnBrk="0" hangingPunct="1">
              <a:spcBef>
                <a:spcPct val="0"/>
              </a:spcBef>
              <a:buNone/>
              <a:defRPr sz="2400" b="1" kern="1200">
                <a:solidFill>
                  <a:schemeClr val="tx1"/>
                </a:solidFill>
                <a:latin typeface="+mj-lt"/>
                <a:ea typeface="+mj-ea"/>
                <a:cs typeface="+mj-cs"/>
              </a:defRPr>
            </a:lvl1pPr>
          </a:lstStyle>
          <a:p>
            <a:r>
              <a:rPr lang="es-ES" dirty="0"/>
              <a:t>Haga clic para modificar el estilo de título del patrón</a:t>
            </a:r>
          </a:p>
        </p:txBody>
      </p:sp>
      <p:sp>
        <p:nvSpPr>
          <p:cNvPr id="5" name="3 Marcador de contenido"/>
          <p:cNvSpPr>
            <a:spLocks noGrp="1"/>
          </p:cNvSpPr>
          <p:nvPr>
            <p:ph sz="half" idx="10" hasCustomPrompt="1"/>
          </p:nvPr>
        </p:nvSpPr>
        <p:spPr>
          <a:xfrm>
            <a:off x="467544" y="1203598"/>
            <a:ext cx="8208912" cy="3384376"/>
          </a:xfrm>
          <a:prstGeom prst="rect">
            <a:avLst/>
          </a:prstGeom>
        </p:spPr>
        <p:txBody>
          <a:bodyPr anchor="ctr"/>
          <a:lstStyle>
            <a:lvl1pPr marL="0" indent="0" algn="ctr">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spTree>
    <p:extLst>
      <p:ext uri="{BB962C8B-B14F-4D97-AF65-F5344CB8AC3E}">
        <p14:creationId xmlns:p14="http://schemas.microsoft.com/office/powerpoint/2010/main" val="305623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1 Título"/>
          <p:cNvSpPr>
            <a:spLocks noGrp="1"/>
          </p:cNvSpPr>
          <p:nvPr>
            <p:ph type="title"/>
          </p:nvPr>
        </p:nvSpPr>
        <p:spPr>
          <a:xfrm>
            <a:off x="976064" y="1851670"/>
            <a:ext cx="5972200" cy="857250"/>
          </a:xfrm>
          <a:prstGeom prst="rect">
            <a:avLst/>
          </a:prstGeom>
        </p:spPr>
        <p:txBody>
          <a:bodyPr anchor="ctr">
            <a:noAutofit/>
          </a:bodyPr>
          <a:lstStyle>
            <a:lvl1pPr algn="l">
              <a:defRPr sz="3200" b="1">
                <a:solidFill>
                  <a:srgbClr val="4D4D4D"/>
                </a:solidFill>
              </a:defRPr>
            </a:lvl1pPr>
          </a:lstStyle>
          <a:p>
            <a:endParaRPr lang="es-ES" dirty="0"/>
          </a:p>
        </p:txBody>
      </p:sp>
      <p:pic>
        <p:nvPicPr>
          <p:cNvPr id="9" name="8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9278" y="483518"/>
            <a:ext cx="1702522" cy="488528"/>
          </a:xfrm>
          <a:prstGeom prst="rect">
            <a:avLst/>
          </a:prstGeom>
        </p:spPr>
      </p:pic>
      <p:sp>
        <p:nvSpPr>
          <p:cNvPr id="10" name="3 Marcador de contenido"/>
          <p:cNvSpPr>
            <a:spLocks noGrp="1"/>
          </p:cNvSpPr>
          <p:nvPr>
            <p:ph sz="half" idx="10" hasCustomPrompt="1"/>
          </p:nvPr>
        </p:nvSpPr>
        <p:spPr>
          <a:xfrm>
            <a:off x="971600" y="3435846"/>
            <a:ext cx="5976664" cy="1008112"/>
          </a:xfrm>
          <a:prstGeom prst="rect">
            <a:avLst/>
          </a:prstGeom>
        </p:spPr>
        <p:txBody>
          <a:bodyPr anchor="ctr"/>
          <a:lstStyle>
            <a:lvl1pPr marL="0" indent="0">
              <a:buNone/>
              <a:defRPr sz="1400">
                <a:solidFill>
                  <a:srgbClr val="4D4D4D"/>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a:t>Haga clic para insertar objetos, gráficos o imágenes</a:t>
            </a:r>
          </a:p>
        </p:txBody>
      </p:sp>
    </p:spTree>
    <p:extLst>
      <p:ext uri="{BB962C8B-B14F-4D97-AF65-F5344CB8AC3E}">
        <p14:creationId xmlns:p14="http://schemas.microsoft.com/office/powerpoint/2010/main" val="142704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cierre">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3" name="2 Image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278" y="1275606"/>
            <a:ext cx="4415158" cy="3096344"/>
          </a:xfrm>
          <a:prstGeom prst="rect">
            <a:avLst/>
          </a:prstGeom>
        </p:spPr>
      </p:pic>
    </p:spTree>
    <p:extLst>
      <p:ext uri="{BB962C8B-B14F-4D97-AF65-F5344CB8AC3E}">
        <p14:creationId xmlns:p14="http://schemas.microsoft.com/office/powerpoint/2010/main" val="236197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9" name="8 Image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948264" y="267494"/>
            <a:ext cx="1702522" cy="488528"/>
          </a:xfrm>
          <a:prstGeom prst="rect">
            <a:avLst/>
          </a:prstGeom>
        </p:spPr>
      </p:pic>
      <p:cxnSp>
        <p:nvCxnSpPr>
          <p:cNvPr id="10" name="9 Conector recto"/>
          <p:cNvCxnSpPr/>
          <p:nvPr userDrawn="1"/>
        </p:nvCxnSpPr>
        <p:spPr>
          <a:xfrm>
            <a:off x="467544" y="4824000"/>
            <a:ext cx="8183242"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4 Marcador de pie de página"/>
          <p:cNvSpPr txBox="1">
            <a:spLocks/>
          </p:cNvSpPr>
          <p:nvPr userDrawn="1"/>
        </p:nvSpPr>
        <p:spPr>
          <a:xfrm>
            <a:off x="6012160" y="4903200"/>
            <a:ext cx="1512168" cy="144016"/>
          </a:xfrm>
          <a:prstGeom prst="rect">
            <a:avLst/>
          </a:prstGeom>
        </p:spPr>
        <p:txBody>
          <a:bodyPr vert="horz" wrap="none" lIns="0" tIns="45720" rIns="0" bIns="45720" rtlCol="0" anchor="ctr"/>
          <a:lstStyle>
            <a:defPPr>
              <a:defRPr lang="es-ES"/>
            </a:defPPr>
            <a:lvl1pPr marL="0" algn="l" defTabSz="914400" rtl="0" eaLnBrk="1" latinLnBrk="0" hangingPunct="1">
              <a:defRPr sz="600" b="1" kern="1200">
                <a:solidFill>
                  <a:schemeClr val="bg1">
                    <a:lumMod val="65000"/>
                  </a:schemeClr>
                </a:solidFill>
                <a:latin typeface="Verdana" pitchFamily="34" charset="0"/>
                <a:ea typeface="Verdana"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a:t>argentina.gob.ar/ciencia/agencia</a:t>
            </a:r>
          </a:p>
        </p:txBody>
      </p:sp>
      <p:sp>
        <p:nvSpPr>
          <p:cNvPr id="12" name="4 Marcador de pie de página"/>
          <p:cNvSpPr txBox="1">
            <a:spLocks/>
          </p:cNvSpPr>
          <p:nvPr userDrawn="1"/>
        </p:nvSpPr>
        <p:spPr>
          <a:xfrm>
            <a:off x="8139600" y="4903200"/>
            <a:ext cx="550394" cy="144016"/>
          </a:xfrm>
          <a:prstGeom prst="rect">
            <a:avLst/>
          </a:prstGeom>
        </p:spPr>
        <p:txBody>
          <a:bodyPr vert="horz" wrap="none" lIns="0" tIns="45720" rIns="0" bIns="45720" rtlCol="0" anchor="ctr"/>
          <a:lstStyle>
            <a:defPPr>
              <a:defRPr lang="es-ES"/>
            </a:defPPr>
            <a:lvl1pPr marL="0" algn="l" defTabSz="914400" rtl="0" eaLnBrk="1" latinLnBrk="0" hangingPunct="1">
              <a:defRPr sz="600" b="1" kern="1200">
                <a:solidFill>
                  <a:schemeClr val="bg1">
                    <a:lumMod val="65000"/>
                  </a:schemeClr>
                </a:solidFill>
                <a:latin typeface="Verdana" pitchFamily="34" charset="0"/>
                <a:ea typeface="Verdana"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a:t>agenciaidiar</a:t>
            </a:r>
          </a:p>
        </p:txBody>
      </p:sp>
      <p:pic>
        <p:nvPicPr>
          <p:cNvPr id="13" name="12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90021" y="4948014"/>
            <a:ext cx="310371" cy="61200"/>
          </a:xfrm>
          <a:prstGeom prst="rect">
            <a:avLst/>
          </a:prstGeom>
        </p:spPr>
      </p:pic>
      <p:sp>
        <p:nvSpPr>
          <p:cNvPr id="14" name="4 Marcador de pie de página"/>
          <p:cNvSpPr txBox="1">
            <a:spLocks/>
          </p:cNvSpPr>
          <p:nvPr userDrawn="1"/>
        </p:nvSpPr>
        <p:spPr>
          <a:xfrm>
            <a:off x="467544" y="4903200"/>
            <a:ext cx="1512168" cy="144016"/>
          </a:xfrm>
          <a:prstGeom prst="rect">
            <a:avLst/>
          </a:prstGeom>
        </p:spPr>
        <p:txBody>
          <a:bodyPr vert="horz" wrap="none" lIns="0" tIns="45720" rIns="0" bIns="45720" rtlCol="0" anchor="ctr"/>
          <a:lstStyle>
            <a:defPPr>
              <a:defRPr lang="es-ES"/>
            </a:defPPr>
            <a:lvl1pPr marL="0" algn="l" defTabSz="914400" rtl="0" eaLnBrk="1" latinLnBrk="0" hangingPunct="1">
              <a:defRPr sz="600" b="1" kern="1200">
                <a:solidFill>
                  <a:schemeClr val="bg1">
                    <a:lumMod val="65000"/>
                  </a:schemeClr>
                </a:solidFill>
                <a:latin typeface="Verdana" pitchFamily="34" charset="0"/>
                <a:ea typeface="Verdana"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a:t>Agencia Nacional de Promoción de la Investigación, el Desarrollo Tecnológico y la Innovación</a:t>
            </a:r>
          </a:p>
        </p:txBody>
      </p:sp>
    </p:spTree>
    <p:extLst>
      <p:ext uri="{BB962C8B-B14F-4D97-AF65-F5344CB8AC3E}">
        <p14:creationId xmlns:p14="http://schemas.microsoft.com/office/powerpoint/2010/main" val="289977454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9" r:id="rId4"/>
    <p:sldLayoutId id="2147483673" r:id="rId5"/>
    <p:sldLayoutId id="2147483675" r:id="rId6"/>
    <p:sldLayoutId id="2147483658" r:id="rId7"/>
    <p:sldLayoutId id="2147483674" r:id="rId8"/>
    <p:sldLayoutId id="2147483660"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71600" y="2112407"/>
            <a:ext cx="7416824" cy="1323439"/>
          </a:xfrm>
          <a:prstGeom prst="rect">
            <a:avLst/>
          </a:prstGeom>
          <a:noFill/>
        </p:spPr>
        <p:txBody>
          <a:bodyPr wrap="square" rtlCol="0">
            <a:spAutoFit/>
          </a:bodyPr>
          <a:lstStyle/>
          <a:p>
            <a:pPr algn="ctr"/>
            <a:r>
              <a:rPr lang="es-AR" sz="4000" b="1" dirty="0">
                <a:solidFill>
                  <a:schemeClr val="bg1"/>
                </a:solidFill>
              </a:rPr>
              <a:t>Instrumentos de Promoción y Financiamiento del FONCYT</a:t>
            </a:r>
          </a:p>
        </p:txBody>
      </p:sp>
      <p:sp>
        <p:nvSpPr>
          <p:cNvPr id="2" name="1 Título"/>
          <p:cNvSpPr>
            <a:spLocks noGrp="1"/>
          </p:cNvSpPr>
          <p:nvPr>
            <p:ph type="ctrTitle"/>
          </p:nvPr>
        </p:nvSpPr>
        <p:spPr>
          <a:xfrm>
            <a:off x="2555776" y="3651870"/>
            <a:ext cx="6696744" cy="1102519"/>
          </a:xfrm>
        </p:spPr>
        <p:txBody>
          <a:bodyPr/>
          <a:lstStyle/>
          <a:p>
            <a:r>
              <a:rPr lang="es-ES" sz="3600" dirty="0" smtClean="0"/>
              <a:t>PICTO-2022 REDES</a:t>
            </a:r>
            <a:br>
              <a:rPr lang="es-ES" sz="3600" dirty="0" smtClean="0"/>
            </a:br>
            <a:r>
              <a:rPr lang="es-AR" sz="2600" dirty="0"/>
              <a:t>Educación, trabajo y nuevas tecnologías</a:t>
            </a:r>
            <a:endParaRPr lang="es-ES" sz="2600" dirty="0"/>
          </a:p>
        </p:txBody>
      </p:sp>
    </p:spTree>
    <p:extLst>
      <p:ext uri="{BB962C8B-B14F-4D97-AF65-F5344CB8AC3E}">
        <p14:creationId xmlns:p14="http://schemas.microsoft.com/office/powerpoint/2010/main" val="137129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4150173485"/>
              </p:ext>
            </p:extLst>
          </p:nvPr>
        </p:nvGraphicFramePr>
        <p:xfrm>
          <a:off x="539552" y="1203598"/>
          <a:ext cx="8208912" cy="3474720"/>
        </p:xfrm>
        <a:graphic>
          <a:graphicData uri="http://schemas.openxmlformats.org/drawingml/2006/table">
            <a:tbl>
              <a:tblPr/>
              <a:tblGrid>
                <a:gridCol w="1619696"/>
                <a:gridCol w="1914186"/>
                <a:gridCol w="3165768"/>
                <a:gridCol w="1509262"/>
              </a:tblGrid>
              <a:tr h="182880">
                <a:tc>
                  <a:txBody>
                    <a:bodyPr/>
                    <a:lstStyle/>
                    <a:p>
                      <a:pPr algn="ctr" fontAlgn="ctr"/>
                      <a:r>
                        <a:rPr lang="es-AR" sz="1400" b="1" i="0" u="none" strike="noStrike" dirty="0">
                          <a:solidFill>
                            <a:srgbClr val="000000"/>
                          </a:solidFill>
                          <a:effectLst/>
                          <a:latin typeface="Arial"/>
                        </a:rPr>
                        <a:t>Nombre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1400" b="1" i="0" u="none" strike="noStrike">
                          <a:solidFill>
                            <a:srgbClr val="000000"/>
                          </a:solidFill>
                          <a:effectLst/>
                          <a:latin typeface="Arial"/>
                        </a:rPr>
                        <a:t>Apellido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1400" b="1" i="0" u="none" strike="noStrike">
                          <a:solidFill>
                            <a:srgbClr val="000000"/>
                          </a:solidFill>
                          <a:effectLst/>
                          <a:latin typeface="Arial"/>
                        </a:rPr>
                        <a:t>Institución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1400" b="1" i="0" u="none" strike="noStrike">
                          <a:solidFill>
                            <a:srgbClr val="000000"/>
                          </a:solidFill>
                          <a:effectLst/>
                          <a:latin typeface="Arial"/>
                        </a:rPr>
                        <a:t>Comentarios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358140">
                <a:tc>
                  <a:txBody>
                    <a:bodyPr/>
                    <a:lstStyle/>
                    <a:p>
                      <a:pPr algn="l" fontAlgn="b"/>
                      <a:r>
                        <a:rPr lang="es-AR" sz="1400" b="0" i="0" u="none" strike="noStrike">
                          <a:solidFill>
                            <a:srgbClr val="000000"/>
                          </a:solidFill>
                          <a:effectLst/>
                          <a:latin typeface="Arial"/>
                        </a:rPr>
                        <a:t>MARIA GRACIA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BENEDETTI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AUTÓNOMA DE ENTRE RÍOS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ANFHE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a:solidFill>
                            <a:srgbClr val="000000"/>
                          </a:solidFill>
                          <a:effectLst/>
                          <a:latin typeface="Arial"/>
                        </a:rPr>
                        <a:t>SANDRA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CARLI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DE BUENOS AIRES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AGENCIA I+D+i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a:solidFill>
                            <a:srgbClr val="000000"/>
                          </a:solidFill>
                          <a:effectLst/>
                          <a:latin typeface="Arial"/>
                        </a:rPr>
                        <a:t>ANDREA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CORRADO VAZQUEZ</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NACIONAL DE LUJAN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ANFHE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dirty="0">
                          <a:solidFill>
                            <a:srgbClr val="000000"/>
                          </a:solidFill>
                          <a:effectLst/>
                          <a:latin typeface="Arial"/>
                        </a:rPr>
                        <a:t>GABRIELA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GAMBERINI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NACIONAL DEL CENTRO DE LA PCIA.DE BS.AS.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CODESOC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a:solidFill>
                            <a:srgbClr val="000000"/>
                          </a:solidFill>
                          <a:effectLst/>
                          <a:latin typeface="Arial"/>
                        </a:rPr>
                        <a:t>MARÍA CAROLINA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MERA ALBA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DE BUENOS AIRES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MINCyT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a:solidFill>
                            <a:srgbClr val="000000"/>
                          </a:solidFill>
                          <a:effectLst/>
                          <a:latin typeface="Arial"/>
                        </a:rPr>
                        <a:t>GUSTAVO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NAON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NACIONAL DE LOMAS DE ZAMORA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CODESOC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s-AR" sz="1400" b="0" i="0" u="none" strike="noStrike">
                          <a:solidFill>
                            <a:srgbClr val="000000"/>
                          </a:solidFill>
                          <a:effectLst/>
                          <a:latin typeface="Arial"/>
                        </a:rPr>
                        <a:t>MARIO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PECHENY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CONICET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CONICET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s-AR" sz="1400" b="0" i="0" u="none" strike="noStrike">
                          <a:solidFill>
                            <a:srgbClr val="000000"/>
                          </a:solidFill>
                          <a:effectLst/>
                          <a:latin typeface="Arial"/>
                        </a:rPr>
                        <a:t>JUAN IGNACIO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PIOVANI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CONICET-UNLP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a:solidFill>
                            <a:srgbClr val="000000"/>
                          </a:solidFill>
                          <a:effectLst/>
                          <a:latin typeface="Arial"/>
                        </a:rPr>
                        <a:t>MINCyT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140">
                <a:tc>
                  <a:txBody>
                    <a:bodyPr/>
                    <a:lstStyle/>
                    <a:p>
                      <a:pPr algn="l" fontAlgn="b"/>
                      <a:r>
                        <a:rPr lang="es-AR" sz="1400" b="0" i="0" u="none" strike="noStrike">
                          <a:solidFill>
                            <a:srgbClr val="000000"/>
                          </a:solidFill>
                          <a:effectLst/>
                          <a:latin typeface="Arial"/>
                        </a:rPr>
                        <a:t>CARLA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ZIBECCHI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1400" b="0" i="0" u="none" strike="noStrike">
                          <a:solidFill>
                            <a:srgbClr val="000000"/>
                          </a:solidFill>
                          <a:effectLst/>
                          <a:latin typeface="Arial"/>
                        </a:rPr>
                        <a:t>UNIVERSIDAD NACIONAL DE TRES DE FEBRERO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a:solidFill>
                            <a:srgbClr val="000000"/>
                          </a:solidFill>
                          <a:effectLst/>
                          <a:latin typeface="Arial"/>
                        </a:rPr>
                        <a:t>AGENCIA I+D+i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483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9 Subtítulo"/>
          <p:cNvSpPr>
            <a:spLocks noGrp="1"/>
          </p:cNvSpPr>
          <p:nvPr>
            <p:ph type="subTitle" idx="10"/>
          </p:nvPr>
        </p:nvSpPr>
        <p:spPr>
          <a:xfrm>
            <a:off x="179512" y="1275606"/>
            <a:ext cx="8352928" cy="3240360"/>
          </a:xfrm>
        </p:spPr>
        <p:txBody>
          <a:bodyPr>
            <a:noAutofit/>
          </a:bodyPr>
          <a:lstStyle/>
          <a:p>
            <a:pPr>
              <a:spcBef>
                <a:spcPts val="600"/>
              </a:spcBef>
              <a:spcAft>
                <a:spcPts val="600"/>
              </a:spcAft>
            </a:pPr>
            <a:r>
              <a:rPr lang="es-AR" sz="1800" b="0" dirty="0" smtClean="0">
                <a:solidFill>
                  <a:schemeClr val="bg2">
                    <a:lumMod val="10000"/>
                  </a:schemeClr>
                </a:solidFill>
              </a:rPr>
              <a:t>Comisión de evaluación</a:t>
            </a:r>
          </a:p>
          <a:p>
            <a:pPr>
              <a:lnSpc>
                <a:spcPct val="150000"/>
              </a:lnSpc>
            </a:pPr>
            <a:r>
              <a:rPr lang="es-ES" sz="1600" b="0" dirty="0" smtClean="0">
                <a:solidFill>
                  <a:schemeClr val="bg2">
                    <a:lumMod val="10000"/>
                  </a:schemeClr>
                </a:solidFill>
              </a:rPr>
              <a:t>Criterios </a:t>
            </a:r>
            <a:r>
              <a:rPr lang="es-ES" sz="1600" b="0" dirty="0">
                <a:solidFill>
                  <a:schemeClr val="bg2">
                    <a:lumMod val="10000"/>
                  </a:schemeClr>
                </a:solidFill>
              </a:rPr>
              <a:t>de evaluación:</a:t>
            </a:r>
          </a:p>
          <a:p>
            <a:pPr marL="285750" lvl="0" indent="-285750" fontAlgn="base">
              <a:buFont typeface="Arial" panose="020B0604020202020204" pitchFamily="34" charset="0"/>
              <a:buChar char="•"/>
            </a:pPr>
            <a:r>
              <a:rPr lang="es-AR" sz="1600" dirty="0">
                <a:solidFill>
                  <a:schemeClr val="bg2">
                    <a:lumMod val="10000"/>
                  </a:schemeClr>
                </a:solidFill>
              </a:rPr>
              <a:t>Contenido de conocimiento científico y tecnológico del proyecto.</a:t>
            </a:r>
          </a:p>
          <a:p>
            <a:pPr marL="285750" lvl="0" indent="-285750" fontAlgn="base">
              <a:buFont typeface="Arial" panose="020B0604020202020204" pitchFamily="34" charset="0"/>
              <a:buChar char="•"/>
            </a:pPr>
            <a:r>
              <a:rPr lang="es-AR" sz="1600" dirty="0">
                <a:solidFill>
                  <a:schemeClr val="bg2">
                    <a:lumMod val="10000"/>
                  </a:schemeClr>
                </a:solidFill>
              </a:rPr>
              <a:t>Coherencia entre objetivos, metodología y plan de trabajo.</a:t>
            </a:r>
          </a:p>
          <a:p>
            <a:pPr marL="285750" lvl="0" indent="-285750" fontAlgn="base">
              <a:buFont typeface="Arial" panose="020B0604020202020204" pitchFamily="34" charset="0"/>
              <a:buChar char="•"/>
            </a:pPr>
            <a:r>
              <a:rPr lang="es-AR" sz="1600" dirty="0">
                <a:solidFill>
                  <a:schemeClr val="bg2">
                    <a:lumMod val="10000"/>
                  </a:schemeClr>
                </a:solidFill>
              </a:rPr>
              <a:t>Capacidad científico tecnológica del grupo responsable del proyecto.</a:t>
            </a:r>
          </a:p>
          <a:p>
            <a:pPr marL="285750" lvl="0" indent="-285750">
              <a:buFont typeface="Arial" pitchFamily="34" charset="0"/>
              <a:buChar char="•"/>
            </a:pPr>
            <a:r>
              <a:rPr lang="es-AR" sz="1600" dirty="0">
                <a:solidFill>
                  <a:schemeClr val="bg2">
                    <a:lumMod val="10000"/>
                  </a:schemeClr>
                </a:solidFill>
              </a:rPr>
              <a:t>Aportes concretos para las políticas </a:t>
            </a:r>
            <a:r>
              <a:rPr lang="es-AR" sz="1600" dirty="0" smtClean="0">
                <a:solidFill>
                  <a:schemeClr val="bg2">
                    <a:lumMod val="10000"/>
                  </a:schemeClr>
                </a:solidFill>
              </a:rPr>
              <a:t>públicas.</a:t>
            </a:r>
          </a:p>
          <a:p>
            <a:pPr marL="285750" lvl="0" indent="-285750">
              <a:buFont typeface="Arial" pitchFamily="34" charset="0"/>
              <a:buChar char="•"/>
            </a:pPr>
            <a:endParaRPr lang="es-AR" sz="1600" b="0" dirty="0" smtClean="0">
              <a:solidFill>
                <a:schemeClr val="bg2">
                  <a:lumMod val="10000"/>
                </a:schemeClr>
              </a:solidFill>
            </a:endParaRPr>
          </a:p>
          <a:p>
            <a:r>
              <a:rPr lang="es-AR" sz="1600" dirty="0"/>
              <a:t>Además, se ponderará positivamente </a:t>
            </a:r>
            <a:r>
              <a:rPr lang="es-AR" sz="1600" dirty="0" smtClean="0"/>
              <a:t>que los </a:t>
            </a:r>
            <a:r>
              <a:rPr lang="es-AR" sz="1600" dirty="0"/>
              <a:t>grupos de investigación tengan una o varias cartas firmadas por posibles adoptantes en la que se comprometen a adoptar los resultados provenientes de la investigación.</a:t>
            </a:r>
          </a:p>
        </p:txBody>
      </p:sp>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1491630"/>
            <a:ext cx="8290929" cy="1122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ts val="0"/>
              </a:spcAft>
            </a:pPr>
            <a:r>
              <a:rPr lang="es-ES" sz="2800" b="1" dirty="0">
                <a:solidFill>
                  <a:srgbClr val="000000"/>
                </a:solidFill>
                <a:latin typeface="Arial"/>
                <a:cs typeface="Arial"/>
              </a:rPr>
              <a:t>Fondo para la Investigación Científica y Tecnológica - FONCyT</a:t>
            </a:r>
            <a:endParaRPr lang="es-ES" sz="2800" b="1" kern="1200" dirty="0">
              <a:solidFill>
                <a:srgbClr val="000000"/>
              </a:solidFill>
              <a:latin typeface="Arial"/>
              <a:cs typeface="Arial"/>
            </a:endParaRPr>
          </a:p>
        </p:txBody>
      </p:sp>
      <p:sp>
        <p:nvSpPr>
          <p:cNvPr id="4" name="Rectangle 3"/>
          <p:cNvSpPr txBox="1">
            <a:spLocks noChangeArrowheads="1"/>
          </p:cNvSpPr>
          <p:nvPr/>
        </p:nvSpPr>
        <p:spPr bwMode="auto">
          <a:xfrm>
            <a:off x="1043608" y="2787774"/>
            <a:ext cx="7920880" cy="936648"/>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81000" indent="-381000" algn="ctr">
              <a:lnSpc>
                <a:spcPct val="90000"/>
              </a:lnSpc>
              <a:buFontTx/>
              <a:buNone/>
            </a:pPr>
            <a:r>
              <a:rPr lang="es-ES_tradnl" sz="2400" b="1" kern="0" dirty="0" smtClean="0">
                <a:solidFill>
                  <a:srgbClr val="000000"/>
                </a:solidFill>
              </a:rPr>
              <a:t>Javier Martinez</a:t>
            </a:r>
            <a:endParaRPr lang="es-ES_tradnl" sz="2400" b="1" kern="0" dirty="0">
              <a:solidFill>
                <a:srgbClr val="000000"/>
              </a:solidFill>
            </a:endParaRPr>
          </a:p>
          <a:p>
            <a:pPr marL="381000" indent="-381000" algn="ctr">
              <a:lnSpc>
                <a:spcPct val="90000"/>
              </a:lnSpc>
              <a:buFontTx/>
              <a:buNone/>
            </a:pPr>
            <a:endParaRPr lang="es-ES_tradnl" sz="1400" b="1" kern="0" dirty="0">
              <a:solidFill>
                <a:srgbClr val="000000"/>
              </a:solidFill>
            </a:endParaRPr>
          </a:p>
          <a:p>
            <a:pPr marL="381000" indent="-381000" algn="ctr">
              <a:lnSpc>
                <a:spcPct val="90000"/>
              </a:lnSpc>
              <a:buFontTx/>
              <a:buNone/>
            </a:pPr>
            <a:r>
              <a:rPr lang="es-AR" sz="2000" dirty="0">
                <a:solidFill>
                  <a:schemeClr val="accent5">
                    <a:lumMod val="50000"/>
                  </a:schemeClr>
                </a:solidFill>
              </a:rPr>
              <a:t>Consultas por mail a Unidad de Instrumentos Orientados  - FONCYT </a:t>
            </a:r>
            <a:endParaRPr lang="es-AR" sz="2000" dirty="0" smtClean="0">
              <a:solidFill>
                <a:schemeClr val="accent5">
                  <a:lumMod val="50000"/>
                </a:schemeClr>
              </a:solidFill>
            </a:endParaRPr>
          </a:p>
          <a:p>
            <a:pPr marL="381000" indent="-381000" algn="ctr">
              <a:lnSpc>
                <a:spcPct val="90000"/>
              </a:lnSpc>
              <a:buFontTx/>
              <a:buNone/>
            </a:pPr>
            <a:r>
              <a:rPr lang="es-AR" sz="2000" b="1" dirty="0" smtClean="0">
                <a:solidFill>
                  <a:schemeClr val="accent5">
                    <a:lumMod val="50000"/>
                  </a:schemeClr>
                </a:solidFill>
              </a:rPr>
              <a:t>unio-foncyt@mincyt.gob.ar</a:t>
            </a:r>
            <a:endParaRPr lang="es-ES_tradnl" sz="2000" b="1" kern="0" dirty="0">
              <a:solidFill>
                <a:schemeClr val="accent5">
                  <a:lumMod val="50000"/>
                </a:schemeClr>
              </a:solidFill>
            </a:endParaRPr>
          </a:p>
          <a:p>
            <a:pPr marL="381000" indent="-381000" algn="ctr">
              <a:lnSpc>
                <a:spcPct val="90000"/>
              </a:lnSpc>
              <a:buFontTx/>
              <a:buNone/>
            </a:pPr>
            <a:endParaRPr lang="es-ES_tradnl" sz="2000" b="1" kern="0" dirty="0">
              <a:solidFill>
                <a:srgbClr val="000000"/>
              </a:solidFill>
            </a:endParaRPr>
          </a:p>
        </p:txBody>
      </p:sp>
    </p:spTree>
    <p:extLst>
      <p:ext uri="{BB962C8B-B14F-4D97-AF65-F5344CB8AC3E}">
        <p14:creationId xmlns:p14="http://schemas.microsoft.com/office/powerpoint/2010/main" val="1435157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722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
        <p:nvSpPr>
          <p:cNvPr id="4" name="3 Rectángulo"/>
          <p:cNvSpPr/>
          <p:nvPr/>
        </p:nvSpPr>
        <p:spPr>
          <a:xfrm>
            <a:off x="395536" y="1816025"/>
            <a:ext cx="8496944" cy="2554545"/>
          </a:xfrm>
          <a:prstGeom prst="rect">
            <a:avLst/>
          </a:prstGeom>
        </p:spPr>
        <p:txBody>
          <a:bodyPr wrap="square">
            <a:spAutoFit/>
          </a:bodyPr>
          <a:lstStyle/>
          <a:p>
            <a:r>
              <a:rPr lang="es-AR" sz="2000" dirty="0">
                <a:solidFill>
                  <a:srgbClr val="292929"/>
                </a:solidFill>
              </a:rPr>
              <a:t>El objetivo de la convocatoria es promover proyectos de investigación en el campo de las Ciencias Sociales y Humanas para la generación de nuevos conocimientos enfocados en el estudio de la educación, el mundo del trabajo y de las nuevas tecnologías en la Argentina, priorizando la obtención de resultados que contengan diagnósticos, propuestas y herramientas para las políticas públicas, regulatorias, sindicales, pedagógicas, didácticas, entre otras, que mejoren la calidad de vida de las personas.</a:t>
            </a:r>
          </a:p>
        </p:txBody>
      </p:sp>
    </p:spTree>
    <p:extLst>
      <p:ext uri="{BB962C8B-B14F-4D97-AF65-F5344CB8AC3E}">
        <p14:creationId xmlns:p14="http://schemas.microsoft.com/office/powerpoint/2010/main" val="3566035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31590"/>
            <a:ext cx="1710725" cy="369332"/>
          </a:xfrm>
          <a:prstGeom prst="rect">
            <a:avLst/>
          </a:prstGeom>
        </p:spPr>
        <p:txBody>
          <a:bodyPr wrap="none">
            <a:spAutoFit/>
          </a:bodyPr>
          <a:lstStyle/>
          <a:p>
            <a:r>
              <a:rPr lang="es-AR" b="1" dirty="0">
                <a:solidFill>
                  <a:schemeClr val="bg2">
                    <a:lumMod val="10000"/>
                  </a:schemeClr>
                </a:solidFill>
              </a:rPr>
              <a:t>Destinatarios </a:t>
            </a:r>
            <a:endParaRPr lang="es-AR" dirty="0">
              <a:solidFill>
                <a:schemeClr val="bg2">
                  <a:lumMod val="10000"/>
                </a:schemeClr>
              </a:solidFill>
            </a:endParaRPr>
          </a:p>
        </p:txBody>
      </p:sp>
      <p:sp>
        <p:nvSpPr>
          <p:cNvPr id="3" name="2 Rectángulo"/>
          <p:cNvSpPr/>
          <p:nvPr/>
        </p:nvSpPr>
        <p:spPr>
          <a:xfrm>
            <a:off x="377506" y="1551473"/>
            <a:ext cx="8640960" cy="2862322"/>
          </a:xfrm>
          <a:prstGeom prst="rect">
            <a:avLst/>
          </a:prstGeom>
        </p:spPr>
        <p:txBody>
          <a:bodyPr wrap="square">
            <a:spAutoFit/>
          </a:bodyPr>
          <a:lstStyle/>
          <a:p>
            <a:pPr marL="285750" indent="-285750" algn="just">
              <a:buFont typeface="Arial" panose="020B0604020202020204" pitchFamily="34" charset="0"/>
              <a:buChar char="•"/>
            </a:pPr>
            <a:r>
              <a:rPr lang="es-AR" sz="1600" dirty="0">
                <a:solidFill>
                  <a:srgbClr val="292929"/>
                </a:solidFill>
                <a:latin typeface="+mj-lt"/>
              </a:rPr>
              <a:t>R</a:t>
            </a:r>
            <a:r>
              <a:rPr lang="es-AR" sz="1600" dirty="0" smtClean="0">
                <a:solidFill>
                  <a:srgbClr val="292929"/>
                </a:solidFill>
                <a:latin typeface="+mj-lt"/>
              </a:rPr>
              <a:t>ed </a:t>
            </a:r>
            <a:r>
              <a:rPr lang="es-AR" sz="1600" dirty="0">
                <a:solidFill>
                  <a:srgbClr val="292929"/>
                </a:solidFill>
                <a:latin typeface="+mj-lt"/>
              </a:rPr>
              <a:t>de investigadores/as compuesta como </a:t>
            </a:r>
            <a:r>
              <a:rPr lang="es-AR" sz="1600" dirty="0" smtClean="0">
                <a:solidFill>
                  <a:srgbClr val="292929"/>
                </a:solidFill>
                <a:latin typeface="+mj-lt"/>
              </a:rPr>
              <a:t>por un mínimo </a:t>
            </a:r>
            <a:r>
              <a:rPr lang="es-AR" sz="1600" dirty="0">
                <a:solidFill>
                  <a:srgbClr val="292929"/>
                </a:solidFill>
                <a:latin typeface="+mj-lt"/>
              </a:rPr>
              <a:t>de SEIS (6) y un máximo de DOCE (12) grupos de investigación en ciencia y tecnología con antecedentes probados, radicados en instituciones de investigación públicas o privadas sin fines de lucro pertenecientes al sistema científico-tecnológico, que se encuentren en el país (Instituciones Beneficiarias)</a:t>
            </a:r>
            <a:endParaRPr lang="es-AR" sz="1600" dirty="0" smtClean="0">
              <a:solidFill>
                <a:srgbClr val="292929"/>
              </a:solidFill>
              <a:latin typeface="+mj-lt"/>
            </a:endParaRPr>
          </a:p>
          <a:p>
            <a:pPr marL="285750" indent="-285750" algn="just">
              <a:buFont typeface="Arial" panose="020B0604020202020204" pitchFamily="34" charset="0"/>
              <a:buChar char="•"/>
            </a:pPr>
            <a:r>
              <a:rPr lang="es-AR" sz="1600" dirty="0">
                <a:solidFill>
                  <a:srgbClr val="292929"/>
                </a:solidFill>
                <a:latin typeface="+mj-lt"/>
              </a:rPr>
              <a:t>Los nodos podrán ser facultades del Consejo de Decanos y Decanas de Facultades de Ciencias Sociales y Humanas (CODESOC) y de la Asociación Nacional de Facultades de Humanidades y Educación (ANFHE), o bien instituciones externas </a:t>
            </a:r>
            <a:r>
              <a:rPr lang="es-AR" sz="1600" dirty="0" smtClean="0">
                <a:solidFill>
                  <a:srgbClr val="292929"/>
                </a:solidFill>
                <a:latin typeface="+mj-lt"/>
              </a:rPr>
              <a:t>(</a:t>
            </a:r>
            <a:r>
              <a:rPr lang="es-AR" sz="1600" dirty="0">
                <a:solidFill>
                  <a:srgbClr val="292929"/>
                </a:solidFill>
                <a:latin typeface="+mj-lt"/>
              </a:rPr>
              <a:t>no podrán superar el CINCUENTA POR CIENTO (50%) del total de los </a:t>
            </a:r>
            <a:r>
              <a:rPr lang="es-AR" sz="1600" dirty="0" smtClean="0">
                <a:solidFill>
                  <a:srgbClr val="292929"/>
                </a:solidFill>
                <a:latin typeface="+mj-lt"/>
              </a:rPr>
              <a:t>nodos)</a:t>
            </a:r>
          </a:p>
          <a:p>
            <a:pPr marL="285750" indent="-285750" algn="just">
              <a:buFont typeface="Arial" panose="020B0604020202020204" pitchFamily="34" charset="0"/>
              <a:buChar char="•"/>
            </a:pPr>
            <a:r>
              <a:rPr lang="es-AR" sz="1600" dirty="0">
                <a:solidFill>
                  <a:srgbClr val="292929"/>
                </a:solidFill>
                <a:latin typeface="+mj-lt"/>
              </a:rPr>
              <a:t>L</a:t>
            </a:r>
            <a:r>
              <a:rPr lang="es-AR" sz="1600" dirty="0" smtClean="0">
                <a:solidFill>
                  <a:srgbClr val="292929"/>
                </a:solidFill>
                <a:latin typeface="+mj-lt"/>
              </a:rPr>
              <a:t>a </a:t>
            </a:r>
            <a:r>
              <a:rPr lang="es-AR" sz="1600" dirty="0">
                <a:solidFill>
                  <a:srgbClr val="292929"/>
                </a:solidFill>
                <a:latin typeface="+mj-lt"/>
              </a:rPr>
              <a:t>dirección científica de los proyectos (investigador/a responsable) estará radicada en una facultad de CODESOC o de ANFHE</a:t>
            </a:r>
          </a:p>
        </p:txBody>
      </p:sp>
      <p:sp>
        <p:nvSpPr>
          <p:cNvPr id="7"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181526"/>
            <a:ext cx="8496944" cy="3262432"/>
          </a:xfrm>
          <a:prstGeom prst="rect">
            <a:avLst/>
          </a:prstGeom>
        </p:spPr>
        <p:txBody>
          <a:bodyPr wrap="square">
            <a:spAutoFit/>
          </a:bodyPr>
          <a:lstStyle/>
          <a:p>
            <a:pPr marL="285750" indent="-285750">
              <a:buFont typeface="Arial" panose="020B0604020202020204" pitchFamily="34" charset="0"/>
              <a:buChar char="•"/>
            </a:pPr>
            <a:r>
              <a:rPr lang="es-AR" dirty="0" smtClean="0">
                <a:solidFill>
                  <a:srgbClr val="292929"/>
                </a:solidFill>
                <a:latin typeface="+mj-lt"/>
              </a:rPr>
              <a:t>En la conformación de las redes, tendrán que tener nodos de TRES (3) regiones diferentes como mínimo.</a:t>
            </a:r>
          </a:p>
          <a:p>
            <a:pPr lvl="1"/>
            <a:r>
              <a:rPr lang="es-AR" sz="1400" b="1" dirty="0">
                <a:solidFill>
                  <a:srgbClr val="292929"/>
                </a:solidFill>
                <a:latin typeface="+mj-lt"/>
              </a:rPr>
              <a:t>Gran Buenos Aires</a:t>
            </a:r>
            <a:r>
              <a:rPr lang="es-AR" sz="1400" dirty="0">
                <a:solidFill>
                  <a:srgbClr val="292929"/>
                </a:solidFill>
                <a:latin typeface="+mj-lt"/>
              </a:rPr>
              <a:t>: Ciudad Autónoma de Buenos Aires y 24 partidos del conurbano</a:t>
            </a:r>
          </a:p>
          <a:p>
            <a:pPr lvl="1"/>
            <a:r>
              <a:rPr lang="es-AR" sz="1400" b="1" dirty="0">
                <a:solidFill>
                  <a:srgbClr val="292929"/>
                </a:solidFill>
                <a:latin typeface="+mj-lt"/>
              </a:rPr>
              <a:t>Pampeana:</a:t>
            </a:r>
            <a:r>
              <a:rPr lang="es-AR" sz="1400" dirty="0">
                <a:solidFill>
                  <a:srgbClr val="292929"/>
                </a:solidFill>
                <a:latin typeface="+mj-lt"/>
              </a:rPr>
              <a:t> Resto de la provincia de Buenos Aires y La Pampa</a:t>
            </a:r>
          </a:p>
          <a:p>
            <a:pPr lvl="1"/>
            <a:r>
              <a:rPr lang="es-AR" sz="1400" b="1" dirty="0">
                <a:solidFill>
                  <a:srgbClr val="292929"/>
                </a:solidFill>
                <a:latin typeface="+mj-lt"/>
              </a:rPr>
              <a:t>Centro:</a:t>
            </a:r>
            <a:r>
              <a:rPr lang="es-AR" sz="1400" dirty="0">
                <a:solidFill>
                  <a:srgbClr val="292929"/>
                </a:solidFill>
                <a:latin typeface="+mj-lt"/>
              </a:rPr>
              <a:t> Córdoba y Santa Fe</a:t>
            </a:r>
          </a:p>
          <a:p>
            <a:pPr lvl="1"/>
            <a:r>
              <a:rPr lang="es-AR" sz="1400" b="1" dirty="0">
                <a:solidFill>
                  <a:srgbClr val="292929"/>
                </a:solidFill>
                <a:latin typeface="+mj-lt"/>
              </a:rPr>
              <a:t>Noreste / Litoral: </a:t>
            </a:r>
            <a:r>
              <a:rPr lang="es-AR" sz="1400" dirty="0">
                <a:solidFill>
                  <a:srgbClr val="292929"/>
                </a:solidFill>
                <a:latin typeface="+mj-lt"/>
              </a:rPr>
              <a:t>Entre Ríos, Misiones, Corrientes, Chaco y Formosa </a:t>
            </a:r>
          </a:p>
          <a:p>
            <a:pPr lvl="1"/>
            <a:r>
              <a:rPr lang="es-AR" sz="1400" b="1" dirty="0">
                <a:solidFill>
                  <a:srgbClr val="292929"/>
                </a:solidFill>
                <a:latin typeface="+mj-lt"/>
              </a:rPr>
              <a:t>Noroeste:</a:t>
            </a:r>
            <a:r>
              <a:rPr lang="es-AR" sz="1400" dirty="0">
                <a:solidFill>
                  <a:srgbClr val="292929"/>
                </a:solidFill>
                <a:latin typeface="+mj-lt"/>
              </a:rPr>
              <a:t> Salta, Jujuy, Tucumán, Santiago del Estero, La Rioja y Catamarca </a:t>
            </a:r>
          </a:p>
          <a:p>
            <a:pPr lvl="1"/>
            <a:r>
              <a:rPr lang="es-AR" sz="1400" b="1" dirty="0">
                <a:solidFill>
                  <a:srgbClr val="292929"/>
                </a:solidFill>
                <a:latin typeface="+mj-lt"/>
              </a:rPr>
              <a:t>Cuyo:</a:t>
            </a:r>
            <a:r>
              <a:rPr lang="es-AR" sz="1400" dirty="0">
                <a:solidFill>
                  <a:srgbClr val="292929"/>
                </a:solidFill>
                <a:latin typeface="+mj-lt"/>
              </a:rPr>
              <a:t> Mendoza, San Juan y San Luis </a:t>
            </a:r>
          </a:p>
          <a:p>
            <a:pPr lvl="1"/>
            <a:r>
              <a:rPr lang="es-AR" sz="1400" b="1" dirty="0">
                <a:solidFill>
                  <a:srgbClr val="292929"/>
                </a:solidFill>
                <a:latin typeface="+mj-lt"/>
              </a:rPr>
              <a:t>Patagonia:</a:t>
            </a:r>
            <a:r>
              <a:rPr lang="es-AR" sz="1400" dirty="0">
                <a:solidFill>
                  <a:srgbClr val="292929"/>
                </a:solidFill>
                <a:latin typeface="+mj-lt"/>
              </a:rPr>
              <a:t> Río Negro, Neuquén, Chubut, Santa Cruz y Tierra del Fuego e Islas del Atlántico Sur</a:t>
            </a:r>
          </a:p>
          <a:p>
            <a:pPr marL="285750" indent="-285750">
              <a:buFont typeface="Arial" panose="020B0604020202020204" pitchFamily="34" charset="0"/>
              <a:buChar char="•"/>
            </a:pPr>
            <a:r>
              <a:rPr lang="es-AR" dirty="0" smtClean="0">
                <a:solidFill>
                  <a:srgbClr val="292929"/>
                </a:solidFill>
                <a:latin typeface="+mj-lt"/>
              </a:rPr>
              <a:t>La </a:t>
            </a:r>
            <a:r>
              <a:rPr lang="es-AR" dirty="0">
                <a:solidFill>
                  <a:srgbClr val="292929"/>
                </a:solidFill>
                <a:latin typeface="+mj-lt"/>
              </a:rPr>
              <a:t>proporción de mujeres y/o diversidades sexo-genéricas en la composición del grupo responsable tendrá que ser igual o mayor al 50</a:t>
            </a:r>
            <a:r>
              <a:rPr lang="es-AR" dirty="0" smtClean="0">
                <a:solidFill>
                  <a:srgbClr val="292929"/>
                </a:solidFill>
                <a:latin typeface="+mj-lt"/>
              </a:rPr>
              <a:t>%</a:t>
            </a:r>
          </a:p>
          <a:p>
            <a:pPr marL="285750" indent="-285750">
              <a:buFont typeface="Arial" panose="020B0604020202020204" pitchFamily="34" charset="0"/>
              <a:buChar char="•"/>
            </a:pPr>
            <a:r>
              <a:rPr lang="es-AR" dirty="0" smtClean="0">
                <a:solidFill>
                  <a:srgbClr val="292929"/>
                </a:solidFill>
                <a:latin typeface="+mj-lt"/>
              </a:rPr>
              <a:t>Uno </a:t>
            </a:r>
            <a:r>
              <a:rPr lang="es-AR" dirty="0">
                <a:solidFill>
                  <a:srgbClr val="292929"/>
                </a:solidFill>
                <a:latin typeface="+mj-lt"/>
              </a:rPr>
              <a:t>de los nodos tendrá como investigador/a responsable a un/a profesional menor a 45 años de </a:t>
            </a:r>
            <a:r>
              <a:rPr lang="es-AR" dirty="0" smtClean="0">
                <a:solidFill>
                  <a:srgbClr val="292929"/>
                </a:solidFill>
                <a:latin typeface="+mj-lt"/>
              </a:rPr>
              <a:t>edad</a:t>
            </a:r>
          </a:p>
        </p:txBody>
      </p:sp>
      <p:sp>
        <p:nvSpPr>
          <p:cNvPr id="8" name="8 Título"/>
          <p:cNvSpPr txBox="1">
            <a:spLocks/>
          </p:cNvSpPr>
          <p:nvPr/>
        </p:nvSpPr>
        <p:spPr>
          <a:xfrm>
            <a:off x="323528" y="195486"/>
            <a:ext cx="5400600" cy="857250"/>
          </a:xfrm>
          <a:prstGeom prst="rect">
            <a:avLst/>
          </a:prstGeom>
        </p:spPr>
        <p:txBody>
          <a:bodyPr>
            <a:noAutofit/>
          </a:bodyPr>
          <a:lstStyle>
            <a:lvl1pPr algn="l" defTabSz="914400" rtl="0" eaLnBrk="1" latinLnBrk="0" hangingPunct="1">
              <a:spcBef>
                <a:spcPct val="0"/>
              </a:spcBef>
              <a:buNone/>
              <a:defRPr sz="2400" b="1" kern="1200">
                <a:solidFill>
                  <a:schemeClr val="tx1"/>
                </a:solidFill>
                <a:latin typeface="+mj-lt"/>
                <a:ea typeface="+mj-ea"/>
                <a:cs typeface="+mj-cs"/>
              </a:defRPr>
            </a:lvl1pPr>
          </a:lstStyle>
          <a:p>
            <a:r>
              <a:rPr lang="es-ES" dirty="0" smtClean="0">
                <a:solidFill>
                  <a:srgbClr val="0070C0"/>
                </a:solidFill>
              </a:rPr>
              <a:t>PICTO-2022 REDES</a:t>
            </a:r>
            <a:br>
              <a:rPr lang="es-ES" dirty="0" smtClean="0">
                <a:solidFill>
                  <a:srgbClr val="0070C0"/>
                </a:solidFill>
              </a:rPr>
            </a:br>
            <a:r>
              <a:rPr lang="es-AR" sz="2000" dirty="0" smtClean="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
        <p:nvSpPr>
          <p:cNvPr id="5" name="4 Rectángulo"/>
          <p:cNvSpPr/>
          <p:nvPr/>
        </p:nvSpPr>
        <p:spPr>
          <a:xfrm>
            <a:off x="108518" y="1059582"/>
            <a:ext cx="9144001" cy="3877985"/>
          </a:xfrm>
          <a:prstGeom prst="rect">
            <a:avLst/>
          </a:prstGeom>
        </p:spPr>
        <p:txBody>
          <a:bodyPr wrap="square">
            <a:spAutoFit/>
          </a:bodyPr>
          <a:lstStyle/>
          <a:p>
            <a:r>
              <a:rPr lang="es-AR" sz="1600" b="1" dirty="0" smtClean="0">
                <a:solidFill>
                  <a:srgbClr val="0070C0"/>
                </a:solidFill>
              </a:rPr>
              <a:t>EJES TEMÁTICOS</a:t>
            </a:r>
          </a:p>
          <a:p>
            <a:r>
              <a:rPr lang="es-AR" sz="1600" b="1" dirty="0" smtClean="0">
                <a:solidFill>
                  <a:srgbClr val="292929"/>
                </a:solidFill>
              </a:rPr>
              <a:t>LA </a:t>
            </a:r>
            <a:r>
              <a:rPr lang="es-AR" sz="1600" b="1" dirty="0">
                <a:solidFill>
                  <a:srgbClr val="292929"/>
                </a:solidFill>
              </a:rPr>
              <a:t>EDUCACIÓN COMO DERECHO HUMANO Y SOCIAL. CONDICIONES, </a:t>
            </a:r>
            <a:r>
              <a:rPr lang="es-AR" sz="1600" b="1" dirty="0" smtClean="0">
                <a:solidFill>
                  <a:srgbClr val="292929"/>
                </a:solidFill>
              </a:rPr>
              <a:t>POSIBILIDADES </a:t>
            </a:r>
            <a:r>
              <a:rPr lang="es-AR" sz="1600" b="1" dirty="0">
                <a:solidFill>
                  <a:srgbClr val="292929"/>
                </a:solidFill>
              </a:rPr>
              <a:t>Y PROSPECTIVAS.</a:t>
            </a:r>
          </a:p>
          <a:p>
            <a:r>
              <a:rPr lang="es-AR" sz="1500" b="1" i="1" dirty="0">
                <a:solidFill>
                  <a:srgbClr val="292929"/>
                </a:solidFill>
              </a:rPr>
              <a:t>Eje 1: </a:t>
            </a:r>
            <a:r>
              <a:rPr lang="es-AR" sz="1500" b="1" dirty="0">
                <a:solidFill>
                  <a:srgbClr val="292929"/>
                </a:solidFill>
              </a:rPr>
              <a:t>Desigualdades y diferencias. El derecho a la educación y las formas </a:t>
            </a:r>
            <a:r>
              <a:rPr lang="es-AR" sz="1500" b="1" dirty="0" err="1">
                <a:solidFill>
                  <a:srgbClr val="292929"/>
                </a:solidFill>
              </a:rPr>
              <a:t>interseccionales</a:t>
            </a:r>
            <a:r>
              <a:rPr lang="es-AR" sz="1500" b="1" dirty="0">
                <a:solidFill>
                  <a:srgbClr val="292929"/>
                </a:solidFill>
              </a:rPr>
              <a:t> de su </a:t>
            </a:r>
            <a:r>
              <a:rPr lang="es-AR" sz="1500" b="1" dirty="0" smtClean="0">
                <a:solidFill>
                  <a:srgbClr val="292929"/>
                </a:solidFill>
              </a:rPr>
              <a:t>vulneración</a:t>
            </a:r>
          </a:p>
          <a:p>
            <a:r>
              <a:rPr lang="es-AR" sz="1500" b="1" i="1" dirty="0">
                <a:solidFill>
                  <a:srgbClr val="292929"/>
                </a:solidFill>
              </a:rPr>
              <a:t>Eje 2:</a:t>
            </a:r>
            <a:r>
              <a:rPr lang="es-AR" sz="1500" b="1" dirty="0">
                <a:solidFill>
                  <a:srgbClr val="292929"/>
                </a:solidFill>
              </a:rPr>
              <a:t> Formación y trabajo docente. Reconfiguraciones y </a:t>
            </a:r>
            <a:r>
              <a:rPr lang="es-AR" sz="1500" b="1" dirty="0" smtClean="0">
                <a:solidFill>
                  <a:srgbClr val="292929"/>
                </a:solidFill>
              </a:rPr>
              <a:t>espejismos</a:t>
            </a:r>
          </a:p>
          <a:p>
            <a:r>
              <a:rPr lang="es-AR" sz="1500" b="1" i="1" dirty="0">
                <a:solidFill>
                  <a:srgbClr val="292929"/>
                </a:solidFill>
              </a:rPr>
              <a:t>Eje 3:</a:t>
            </a:r>
            <a:r>
              <a:rPr lang="es-AR" sz="1500" b="1" dirty="0">
                <a:solidFill>
                  <a:srgbClr val="292929"/>
                </a:solidFill>
              </a:rPr>
              <a:t> Educación superior, trabajo y </a:t>
            </a:r>
            <a:r>
              <a:rPr lang="es-AR" sz="1500" b="1" dirty="0" smtClean="0">
                <a:solidFill>
                  <a:srgbClr val="292929"/>
                </a:solidFill>
              </a:rPr>
              <a:t>sociedad</a:t>
            </a:r>
          </a:p>
          <a:p>
            <a:endParaRPr lang="es-AR" sz="1600" b="1" dirty="0">
              <a:solidFill>
                <a:srgbClr val="292929"/>
              </a:solidFill>
            </a:endParaRPr>
          </a:p>
          <a:p>
            <a:r>
              <a:rPr lang="es-AR" sz="1600" b="1" dirty="0">
                <a:solidFill>
                  <a:srgbClr val="292929"/>
                </a:solidFill>
              </a:rPr>
              <a:t>TRANSFORMACIONES EN EL MUNDO DEL TRABAJO EN ARGENTINA. HETEROGENEIDADES ESTRUCTURALES Y DESIGUALDADES REGIONALES</a:t>
            </a:r>
            <a:r>
              <a:rPr lang="es-AR" sz="1600" b="1" dirty="0" smtClean="0">
                <a:solidFill>
                  <a:srgbClr val="292929"/>
                </a:solidFill>
              </a:rPr>
              <a:t>.</a:t>
            </a:r>
          </a:p>
          <a:p>
            <a:r>
              <a:rPr lang="es-AR" sz="1500" b="1" i="1" dirty="0">
                <a:solidFill>
                  <a:srgbClr val="292929"/>
                </a:solidFill>
              </a:rPr>
              <a:t>Eje 4: </a:t>
            </a:r>
            <a:r>
              <a:rPr lang="es-AR" sz="1500" b="1" dirty="0">
                <a:solidFill>
                  <a:srgbClr val="292929"/>
                </a:solidFill>
              </a:rPr>
              <a:t>Desigualdades y estructura social: Desigualdades ocupacionales y su relación con la estructura </a:t>
            </a:r>
            <a:r>
              <a:rPr lang="es-AR" sz="1500" b="1" dirty="0" smtClean="0">
                <a:solidFill>
                  <a:srgbClr val="292929"/>
                </a:solidFill>
              </a:rPr>
              <a:t>social</a:t>
            </a:r>
          </a:p>
          <a:p>
            <a:r>
              <a:rPr lang="es-AR" sz="1500" b="1" i="1" dirty="0">
                <a:solidFill>
                  <a:srgbClr val="292929"/>
                </a:solidFill>
              </a:rPr>
              <a:t>Eje 5:</a:t>
            </a:r>
            <a:r>
              <a:rPr lang="es-AR" sz="1500" b="1" dirty="0">
                <a:solidFill>
                  <a:srgbClr val="292929"/>
                </a:solidFill>
              </a:rPr>
              <a:t> Economía popular, economía social y economía del cuidado: Tipos de trabajo y formas organizativas y </a:t>
            </a:r>
            <a:r>
              <a:rPr lang="es-AR" sz="1500" b="1" dirty="0" smtClean="0">
                <a:solidFill>
                  <a:srgbClr val="292929"/>
                </a:solidFill>
              </a:rPr>
              <a:t>productivas</a:t>
            </a:r>
          </a:p>
          <a:p>
            <a:r>
              <a:rPr lang="es-AR" sz="1500" b="1" i="1" dirty="0">
                <a:solidFill>
                  <a:srgbClr val="292929"/>
                </a:solidFill>
              </a:rPr>
              <a:t>Eje 6: </a:t>
            </a:r>
            <a:r>
              <a:rPr lang="es-AR" sz="1500" b="1" dirty="0">
                <a:solidFill>
                  <a:srgbClr val="292929"/>
                </a:solidFill>
              </a:rPr>
              <a:t>Economía del Conocimiento, Economías de Plataformas y desafíos e impactos de la Revolución 4.0</a:t>
            </a: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9 Subtítulo"/>
          <p:cNvSpPr>
            <a:spLocks noGrp="1"/>
          </p:cNvSpPr>
          <p:nvPr>
            <p:ph type="subTitle" idx="10"/>
          </p:nvPr>
        </p:nvSpPr>
        <p:spPr>
          <a:xfrm>
            <a:off x="323528" y="1059582"/>
            <a:ext cx="8820472" cy="3168352"/>
          </a:xfrm>
        </p:spPr>
        <p:txBody>
          <a:bodyPr>
            <a:noAutofit/>
          </a:bodyPr>
          <a:lstStyle/>
          <a:p>
            <a:pPr>
              <a:spcBef>
                <a:spcPts val="600"/>
              </a:spcBef>
              <a:spcAft>
                <a:spcPts val="600"/>
              </a:spcAft>
            </a:pPr>
            <a:r>
              <a:rPr lang="es-AR" sz="1800" dirty="0">
                <a:solidFill>
                  <a:schemeClr val="bg2">
                    <a:lumMod val="10000"/>
                  </a:schemeClr>
                </a:solidFill>
              </a:rPr>
              <a:t>Convocatoria abierta del </a:t>
            </a:r>
            <a:r>
              <a:rPr lang="es-AR" sz="1800" u="sng" dirty="0" smtClean="0">
                <a:solidFill>
                  <a:schemeClr val="bg2">
                    <a:lumMod val="10000"/>
                  </a:schemeClr>
                </a:solidFill>
              </a:rPr>
              <a:t>25 de AGOSTO al 20 DE OCTUBRE de 2022</a:t>
            </a:r>
          </a:p>
          <a:p>
            <a:pPr>
              <a:spcBef>
                <a:spcPts val="600"/>
              </a:spcBef>
              <a:spcAft>
                <a:spcPts val="600"/>
              </a:spcAft>
            </a:pPr>
            <a:r>
              <a:rPr lang="es-AR" sz="1800" b="0" dirty="0" smtClean="0">
                <a:solidFill>
                  <a:schemeClr val="bg2">
                    <a:lumMod val="10000"/>
                  </a:schemeClr>
                </a:solidFill>
              </a:rPr>
              <a:t>Monto </a:t>
            </a:r>
            <a:r>
              <a:rPr lang="es-AR" sz="1800" b="0" dirty="0">
                <a:solidFill>
                  <a:schemeClr val="bg2">
                    <a:lumMod val="10000"/>
                  </a:schemeClr>
                </a:solidFill>
              </a:rPr>
              <a:t>total convocatoria: </a:t>
            </a:r>
            <a:r>
              <a:rPr lang="es-AR" sz="1800" dirty="0" smtClean="0">
                <a:solidFill>
                  <a:schemeClr val="bg2">
                    <a:lumMod val="10000"/>
                  </a:schemeClr>
                </a:solidFill>
              </a:rPr>
              <a:t>$144.000.000</a:t>
            </a:r>
          </a:p>
          <a:p>
            <a:pPr>
              <a:spcBef>
                <a:spcPts val="600"/>
              </a:spcBef>
              <a:spcAft>
                <a:spcPts val="600"/>
              </a:spcAft>
            </a:pPr>
            <a:r>
              <a:rPr lang="es-AR" sz="1800" b="0" dirty="0" smtClean="0">
                <a:solidFill>
                  <a:schemeClr val="bg2">
                    <a:lumMod val="10000"/>
                  </a:schemeClr>
                </a:solidFill>
              </a:rPr>
              <a:t>Duración de los proyectos: </a:t>
            </a:r>
            <a:r>
              <a:rPr lang="es-AR" sz="1800" dirty="0" smtClean="0">
                <a:solidFill>
                  <a:schemeClr val="bg2">
                    <a:lumMod val="10000"/>
                  </a:schemeClr>
                </a:solidFill>
              </a:rPr>
              <a:t>12 meses</a:t>
            </a:r>
            <a:endParaRPr lang="es-AR" sz="1800" b="0" dirty="0" smtClean="0">
              <a:solidFill>
                <a:schemeClr val="bg2">
                  <a:lumMod val="10000"/>
                </a:schemeClr>
              </a:solidFill>
            </a:endParaRPr>
          </a:p>
          <a:p>
            <a:pPr>
              <a:spcBef>
                <a:spcPts val="600"/>
              </a:spcBef>
              <a:spcAft>
                <a:spcPts val="600"/>
              </a:spcAft>
            </a:pPr>
            <a:r>
              <a:rPr lang="es-AR" sz="1800" b="0" dirty="0" smtClean="0">
                <a:solidFill>
                  <a:schemeClr val="bg2">
                    <a:lumMod val="10000"/>
                  </a:schemeClr>
                </a:solidFill>
              </a:rPr>
              <a:t>Monto máximo por proyecto: </a:t>
            </a:r>
            <a:r>
              <a:rPr lang="es-AR" sz="1800" b="0" dirty="0" smtClean="0">
                <a:solidFill>
                  <a:schemeClr val="bg2">
                    <a:lumMod val="10000"/>
                  </a:schemeClr>
                </a:solidFill>
              </a:rPr>
              <a:t>Hasta </a:t>
            </a:r>
            <a:r>
              <a:rPr lang="es-AR" sz="1800" dirty="0" smtClean="0">
                <a:solidFill>
                  <a:schemeClr val="bg2">
                    <a:lumMod val="10000"/>
                  </a:schemeClr>
                </a:solidFill>
              </a:rPr>
              <a:t>$12.000.000</a:t>
            </a:r>
            <a:endParaRPr lang="es-AR" sz="1800" dirty="0" smtClean="0">
              <a:solidFill>
                <a:schemeClr val="bg2">
                  <a:lumMod val="10000"/>
                </a:schemeClr>
              </a:solidFill>
            </a:endParaRPr>
          </a:p>
          <a:p>
            <a:pPr>
              <a:spcBef>
                <a:spcPts val="600"/>
              </a:spcBef>
              <a:spcAft>
                <a:spcPts val="600"/>
              </a:spcAft>
            </a:pPr>
            <a:r>
              <a:rPr lang="es-AR" sz="1600" dirty="0"/>
              <a:t>La producción de fuentes primarias que puedan constituir una base de datos original y de producción propia por el proyecto </a:t>
            </a:r>
            <a:r>
              <a:rPr lang="es-AR" sz="1600" dirty="0" smtClean="0"/>
              <a:t>asociativo </a:t>
            </a:r>
            <a:r>
              <a:rPr lang="es-AR" sz="1600" dirty="0"/>
              <a:t>podrá elaborar un presupuesto complementario de un monto máximo de DOS MILLONES DE PESOS ($ 2.000.000)</a:t>
            </a:r>
            <a:endParaRPr lang="es-AR" sz="1600" dirty="0" smtClean="0">
              <a:solidFill>
                <a:schemeClr val="bg2">
                  <a:lumMod val="10000"/>
                </a:schemeClr>
              </a:solidFill>
            </a:endParaRPr>
          </a:p>
          <a:p>
            <a:pPr lvl="0">
              <a:spcBef>
                <a:spcPts val="600"/>
              </a:spcBef>
              <a:spcAft>
                <a:spcPts val="600"/>
              </a:spcAft>
            </a:pPr>
            <a:r>
              <a:rPr lang="es-AR" sz="1500" dirty="0" smtClean="0">
                <a:solidFill>
                  <a:schemeClr val="bg2">
                    <a:lumMod val="10000"/>
                  </a:schemeClr>
                </a:solidFill>
              </a:rPr>
              <a:t>Gastos elegibles: </a:t>
            </a:r>
            <a:r>
              <a:rPr lang="es-AR" sz="1500" b="0" dirty="0" smtClean="0">
                <a:solidFill>
                  <a:schemeClr val="bg2">
                    <a:lumMod val="10000"/>
                  </a:schemeClr>
                </a:solidFill>
              </a:rPr>
              <a:t>Insumos</a:t>
            </a:r>
            <a:r>
              <a:rPr lang="es-AR" sz="1500" dirty="0" smtClean="0">
                <a:solidFill>
                  <a:schemeClr val="bg2">
                    <a:lumMod val="10000"/>
                  </a:schemeClr>
                </a:solidFill>
              </a:rPr>
              <a:t>, </a:t>
            </a:r>
            <a:r>
              <a:rPr lang="es-AR" sz="1500" b="0" dirty="0" smtClean="0">
                <a:solidFill>
                  <a:schemeClr val="bg2">
                    <a:lumMod val="10000"/>
                  </a:schemeClr>
                </a:solidFill>
              </a:rPr>
              <a:t>bibliografía, publicaciones, servicios técnicos especializados, viajes y viáticos, congresos y reuniones científicas, equipamiento, gastos de administración (máx. 5%)</a:t>
            </a:r>
          </a:p>
          <a:p>
            <a:pPr>
              <a:spcBef>
                <a:spcPts val="600"/>
              </a:spcBef>
              <a:spcAft>
                <a:spcPts val="600"/>
              </a:spcAft>
            </a:pPr>
            <a:r>
              <a:rPr lang="es-AR" sz="1800" b="0" dirty="0" smtClean="0">
                <a:solidFill>
                  <a:schemeClr val="bg2">
                    <a:lumMod val="10000"/>
                  </a:schemeClr>
                </a:solidFill>
              </a:rPr>
              <a:t>Contraparte (aporte de la institución Beneficiaria): </a:t>
            </a:r>
            <a:r>
              <a:rPr lang="es-AR" sz="1800" b="0" dirty="0">
                <a:solidFill>
                  <a:schemeClr val="bg2">
                    <a:lumMod val="10000"/>
                  </a:schemeClr>
                </a:solidFill>
              </a:rPr>
              <a:t>25% de los solicitado (salarios)</a:t>
            </a:r>
          </a:p>
          <a:p>
            <a:pPr lvl="0">
              <a:spcBef>
                <a:spcPts val="600"/>
              </a:spcBef>
              <a:spcAft>
                <a:spcPts val="600"/>
              </a:spcAft>
            </a:pPr>
            <a:endParaRPr lang="es-AR" sz="1800" b="0" dirty="0" smtClean="0">
              <a:solidFill>
                <a:schemeClr val="bg2">
                  <a:lumMod val="10000"/>
                </a:schemeClr>
              </a:solidFill>
            </a:endParaRPr>
          </a:p>
          <a:p>
            <a:pPr>
              <a:spcBef>
                <a:spcPts val="600"/>
              </a:spcBef>
              <a:spcAft>
                <a:spcPts val="600"/>
              </a:spcAft>
            </a:pPr>
            <a:endParaRPr lang="es-AR" sz="1800" b="0" dirty="0">
              <a:solidFill>
                <a:schemeClr val="bg2">
                  <a:lumMod val="10000"/>
                </a:schemeClr>
              </a:solidFill>
            </a:endParaRPr>
          </a:p>
        </p:txBody>
      </p:sp>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9 Subtítulo"/>
          <p:cNvSpPr>
            <a:spLocks noGrp="1"/>
          </p:cNvSpPr>
          <p:nvPr>
            <p:ph type="subTitle" idx="10"/>
          </p:nvPr>
        </p:nvSpPr>
        <p:spPr>
          <a:xfrm>
            <a:off x="251520" y="1059582"/>
            <a:ext cx="8784976" cy="3240360"/>
          </a:xfrm>
        </p:spPr>
        <p:txBody>
          <a:bodyPr>
            <a:noAutofit/>
          </a:bodyPr>
          <a:lstStyle/>
          <a:p>
            <a:pPr>
              <a:spcBef>
                <a:spcPts val="600"/>
              </a:spcBef>
              <a:spcAft>
                <a:spcPts val="600"/>
              </a:spcAft>
            </a:pPr>
            <a:r>
              <a:rPr lang="es-AR" sz="1800" b="0" dirty="0" smtClean="0">
                <a:solidFill>
                  <a:schemeClr val="bg2">
                    <a:lumMod val="10000"/>
                  </a:schemeClr>
                </a:solidFill>
              </a:rPr>
              <a:t>Proceso de </a:t>
            </a:r>
            <a:r>
              <a:rPr lang="es-AR" sz="1800" b="0" dirty="0">
                <a:solidFill>
                  <a:schemeClr val="bg2">
                    <a:lumMod val="10000"/>
                  </a:schemeClr>
                </a:solidFill>
              </a:rPr>
              <a:t>evaluación</a:t>
            </a:r>
            <a:r>
              <a:rPr lang="es-AR" sz="1800" b="0" dirty="0" smtClean="0">
                <a:solidFill>
                  <a:schemeClr val="bg2">
                    <a:lumMod val="10000"/>
                  </a:schemeClr>
                </a:solidFill>
              </a:rPr>
              <a:t>: Admisibilidad </a:t>
            </a:r>
            <a:r>
              <a:rPr lang="es-AR" sz="1800" b="0" dirty="0">
                <a:solidFill>
                  <a:schemeClr val="bg2">
                    <a:lumMod val="10000"/>
                  </a:schemeClr>
                </a:solidFill>
              </a:rPr>
              <a:t>-</a:t>
            </a:r>
            <a:r>
              <a:rPr lang="es-AR" sz="1800" b="0" dirty="0" smtClean="0">
                <a:solidFill>
                  <a:schemeClr val="bg2">
                    <a:lumMod val="10000"/>
                  </a:schemeClr>
                </a:solidFill>
              </a:rPr>
              <a:t> Comisión de evaluación</a:t>
            </a:r>
            <a:endParaRPr lang="es-AR" sz="1800" b="0" dirty="0">
              <a:solidFill>
                <a:schemeClr val="bg2">
                  <a:lumMod val="10000"/>
                </a:schemeClr>
              </a:solidFill>
            </a:endParaRPr>
          </a:p>
          <a:p>
            <a:pPr>
              <a:lnSpc>
                <a:spcPct val="150000"/>
              </a:lnSpc>
            </a:pPr>
            <a:r>
              <a:rPr lang="es-AR" sz="1800" b="0" dirty="0" smtClean="0">
                <a:solidFill>
                  <a:schemeClr val="bg2">
                    <a:lumMod val="10000"/>
                  </a:schemeClr>
                </a:solidFill>
              </a:rPr>
              <a:t>Admisibilidad:</a:t>
            </a:r>
            <a:endParaRPr lang="es-AR" sz="1800" b="0" dirty="0">
              <a:solidFill>
                <a:schemeClr val="bg2">
                  <a:lumMod val="10000"/>
                </a:schemeClr>
              </a:solidFill>
            </a:endParaRPr>
          </a:p>
          <a:p>
            <a:pPr marL="285750" lvl="0" indent="-285750">
              <a:buFont typeface="Arial" panose="020B0604020202020204" pitchFamily="34" charset="0"/>
              <a:buChar char="•"/>
            </a:pPr>
            <a:r>
              <a:rPr lang="es-AR" sz="1400" b="0" dirty="0">
                <a:solidFill>
                  <a:schemeClr val="bg2">
                    <a:lumMod val="10000"/>
                  </a:schemeClr>
                </a:solidFill>
              </a:rPr>
              <a:t>Los proyectos deberán estar en un todo de acuerdo a los objetivos, los ejes temáticos y las características generales de la presente convocatoria.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smtClean="0">
                <a:solidFill>
                  <a:schemeClr val="bg2">
                    <a:lumMod val="10000"/>
                  </a:schemeClr>
                </a:solidFill>
              </a:rPr>
              <a:t>Los </a:t>
            </a:r>
            <a:r>
              <a:rPr lang="es-AR" sz="1400" b="0" i="1" dirty="0">
                <a:solidFill>
                  <a:schemeClr val="bg2">
                    <a:lumMod val="10000"/>
                  </a:schemeClr>
                </a:solidFill>
              </a:rPr>
              <a:t>montos solicitados </a:t>
            </a:r>
            <a:r>
              <a:rPr lang="es-AR" sz="1400" b="0" dirty="0">
                <a:solidFill>
                  <a:schemeClr val="bg2">
                    <a:lumMod val="10000"/>
                  </a:schemeClr>
                </a:solidFill>
              </a:rPr>
              <a:t>no deberán sobrepasar los montos totales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a:solidFill>
                  <a:schemeClr val="bg2">
                    <a:lumMod val="10000"/>
                  </a:schemeClr>
                </a:solidFill>
              </a:rPr>
              <a:t>Si un proyecto ya cuenta con un subsidio de la Agencia, el mismo no podrá ser presentado nuevamente en esta convocatoria.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a:solidFill>
                  <a:schemeClr val="bg2">
                    <a:lumMod val="10000"/>
                  </a:schemeClr>
                </a:solidFill>
              </a:rPr>
              <a:t>Los grupos deben estar conformados según lo indicado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a:solidFill>
                  <a:schemeClr val="bg2">
                    <a:lumMod val="10000"/>
                  </a:schemeClr>
                </a:solidFill>
              </a:rPr>
              <a:t>Deben ser investigadores/as </a:t>
            </a:r>
            <a:r>
              <a:rPr lang="es-AR" sz="1400" b="0" dirty="0" smtClean="0">
                <a:solidFill>
                  <a:schemeClr val="bg2">
                    <a:lumMod val="10000"/>
                  </a:schemeClr>
                </a:solidFill>
              </a:rPr>
              <a:t>residentes </a:t>
            </a:r>
            <a:r>
              <a:rPr lang="es-AR" sz="1400" b="0" dirty="0">
                <a:solidFill>
                  <a:schemeClr val="bg2">
                    <a:lumMod val="10000"/>
                  </a:schemeClr>
                </a:solidFill>
              </a:rPr>
              <a:t>en el país, con lugar de trabajo y ejecución de sus proyectos de investigación en una institución sin fines de lucro, dedicada a la investigación científico tecnológica en el país.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smtClean="0">
                <a:solidFill>
                  <a:schemeClr val="bg2">
                    <a:lumMod val="10000"/>
                  </a:schemeClr>
                </a:solidFill>
              </a:rPr>
              <a:t>Los/as </a:t>
            </a:r>
            <a:r>
              <a:rPr lang="es-AR" sz="1400" b="0" dirty="0">
                <a:solidFill>
                  <a:schemeClr val="bg2">
                    <a:lumMod val="10000"/>
                  </a:schemeClr>
                </a:solidFill>
              </a:rPr>
              <a:t>investigadores/as del Grupo Responsable incluyendo al/a Investigador/a Responsable deben acreditar un vínculo laboral que implique una dedicación mínima de 20 h semanales </a:t>
            </a:r>
            <a:r>
              <a:rPr lang="es-AR" sz="1400" b="0" dirty="0" smtClean="0">
                <a:solidFill>
                  <a:schemeClr val="bg2">
                    <a:lumMod val="10000"/>
                  </a:schemeClr>
                </a:solidFill>
              </a:rPr>
              <a:t>y ser residentes </a:t>
            </a:r>
            <a:r>
              <a:rPr lang="es-AR" sz="1400" b="0" dirty="0">
                <a:solidFill>
                  <a:schemeClr val="bg2">
                    <a:lumMod val="10000"/>
                  </a:schemeClr>
                </a:solidFill>
              </a:rPr>
              <a:t>en el país </a:t>
            </a:r>
            <a:endParaRPr lang="es-AR" sz="1400" b="0" dirty="0" smtClean="0">
              <a:solidFill>
                <a:schemeClr val="bg2">
                  <a:lumMod val="10000"/>
                </a:schemeClr>
              </a:solidFill>
            </a:endParaRPr>
          </a:p>
          <a:p>
            <a:pPr>
              <a:spcBef>
                <a:spcPts val="600"/>
              </a:spcBef>
              <a:spcAft>
                <a:spcPts val="600"/>
              </a:spcAft>
            </a:pPr>
            <a:endParaRPr lang="es-AR" sz="1800" b="0" dirty="0">
              <a:solidFill>
                <a:schemeClr val="bg2">
                  <a:lumMod val="10000"/>
                </a:schemeClr>
              </a:solidFill>
            </a:endParaRPr>
          </a:p>
        </p:txBody>
      </p:sp>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9 Subtítulo"/>
          <p:cNvSpPr>
            <a:spLocks noGrp="1"/>
          </p:cNvSpPr>
          <p:nvPr>
            <p:ph type="subTitle" idx="10"/>
          </p:nvPr>
        </p:nvSpPr>
        <p:spPr>
          <a:xfrm>
            <a:off x="359024" y="1203598"/>
            <a:ext cx="8784976" cy="3240360"/>
          </a:xfrm>
        </p:spPr>
        <p:txBody>
          <a:bodyPr>
            <a:noAutofit/>
          </a:bodyPr>
          <a:lstStyle/>
          <a:p>
            <a:pPr marL="285750" lvl="0" indent="-285750">
              <a:buFont typeface="Arial" panose="020B0604020202020204" pitchFamily="34" charset="0"/>
              <a:buChar char="•"/>
            </a:pPr>
            <a:r>
              <a:rPr lang="es-AR" sz="1400" b="0" dirty="0" smtClean="0">
                <a:solidFill>
                  <a:schemeClr val="bg2">
                    <a:lumMod val="10000"/>
                  </a:schemeClr>
                </a:solidFill>
              </a:rPr>
              <a:t>No </a:t>
            </a:r>
            <a:r>
              <a:rPr lang="es-AR" sz="1400" b="0" dirty="0">
                <a:solidFill>
                  <a:schemeClr val="bg2">
                    <a:lumMod val="10000"/>
                  </a:schemeClr>
                </a:solidFill>
              </a:rPr>
              <a:t>deben ser becarios/as, con excepción de los/as posdoctorales </a:t>
            </a:r>
            <a:endParaRPr lang="es-AR" sz="1400" b="0" dirty="0" smtClean="0">
              <a:solidFill>
                <a:schemeClr val="bg2">
                  <a:lumMod val="10000"/>
                </a:schemeClr>
              </a:solidFill>
            </a:endParaRPr>
          </a:p>
          <a:p>
            <a:pPr marL="285750" lvl="0" indent="-285750">
              <a:buFont typeface="Arial" panose="020B0604020202020204" pitchFamily="34" charset="0"/>
              <a:buChar char="•"/>
            </a:pPr>
            <a:r>
              <a:rPr lang="es-AR" sz="1400" b="0" dirty="0" smtClean="0">
                <a:solidFill>
                  <a:schemeClr val="bg2">
                    <a:lumMod val="10000"/>
                  </a:schemeClr>
                </a:solidFill>
              </a:rPr>
              <a:t>Suma de Proyectos: para todo/a Investigador/a Responsable o integrante de un Grupo Responsable la suma de sus proyectos no podrá ser mayor que 1 (uno), considerando los </a:t>
            </a:r>
            <a:r>
              <a:rPr lang="es-AR" sz="1400" dirty="0" err="1">
                <a:solidFill>
                  <a:srgbClr val="292929"/>
                </a:solidFill>
              </a:rPr>
              <a:t>PICTOs</a:t>
            </a:r>
            <a:r>
              <a:rPr lang="es-AR" sz="1400" dirty="0">
                <a:solidFill>
                  <a:srgbClr val="292929"/>
                </a:solidFill>
              </a:rPr>
              <a:t> presentados a esta Convocatoria</a:t>
            </a:r>
            <a:r>
              <a:rPr lang="es-AR" sz="1400" dirty="0" smtClean="0">
                <a:solidFill>
                  <a:srgbClr val="292929"/>
                </a:solidFill>
              </a:rPr>
              <a:t>. </a:t>
            </a:r>
          </a:p>
          <a:p>
            <a:pPr marL="285750" lvl="0" indent="-285750">
              <a:buFont typeface="Arial" panose="020B0604020202020204" pitchFamily="34" charset="0"/>
              <a:buChar char="•"/>
            </a:pPr>
            <a:r>
              <a:rPr lang="es-AR" sz="1400" b="0" dirty="0" smtClean="0">
                <a:solidFill>
                  <a:schemeClr val="bg2">
                    <a:lumMod val="10000"/>
                  </a:schemeClr>
                </a:solidFill>
              </a:rPr>
              <a:t>Todo/a </a:t>
            </a:r>
            <a:r>
              <a:rPr lang="es-AR" sz="1400" b="0" dirty="0">
                <a:solidFill>
                  <a:schemeClr val="bg2">
                    <a:lumMod val="10000"/>
                  </a:schemeClr>
                </a:solidFill>
              </a:rPr>
              <a:t>Investigador/a Responsable de un proyecto que haya recibido financiación de la Agencia I+D+i y que integre un Grupo Responsable en la presente convocatoria deberá haber cumplido, al momento de la presentación, con todas las obligaciones originadas en los instrumentos contractuales suscriptos oportunamente con la Agencia I+D+i. </a:t>
            </a:r>
          </a:p>
        </p:txBody>
      </p:sp>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Tree>
    <p:extLst>
      <p:ext uri="{BB962C8B-B14F-4D97-AF65-F5344CB8AC3E}">
        <p14:creationId xmlns:p14="http://schemas.microsoft.com/office/powerpoint/2010/main" val="151306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Título"/>
          <p:cNvSpPr>
            <a:spLocks noGrp="1"/>
          </p:cNvSpPr>
          <p:nvPr>
            <p:ph type="title"/>
          </p:nvPr>
        </p:nvSpPr>
        <p:spPr>
          <a:xfrm>
            <a:off x="251520" y="195486"/>
            <a:ext cx="5400600" cy="857250"/>
          </a:xfrm>
        </p:spPr>
        <p:txBody>
          <a:bodyPr/>
          <a:lstStyle/>
          <a:p>
            <a:r>
              <a:rPr lang="es-ES" dirty="0" smtClean="0">
                <a:solidFill>
                  <a:srgbClr val="0070C0"/>
                </a:solidFill>
              </a:rPr>
              <a:t>PICTO-2022 REDES</a:t>
            </a:r>
            <a:br>
              <a:rPr lang="es-ES" dirty="0" smtClean="0">
                <a:solidFill>
                  <a:srgbClr val="0070C0"/>
                </a:solidFill>
              </a:rPr>
            </a:br>
            <a:r>
              <a:rPr lang="es-AR" sz="2000" dirty="0"/>
              <a:t>Educación, trabajo y nuevas tecnologías</a:t>
            </a:r>
            <a:endParaRPr lang="es-ES" sz="2000" dirty="0">
              <a:solidFill>
                <a:srgbClr val="0070C0"/>
              </a:solidFill>
            </a:endParaRPr>
          </a:p>
        </p:txBody>
      </p:sp>
      <p:sp>
        <p:nvSpPr>
          <p:cNvPr id="4" name="3 Rectángulo"/>
          <p:cNvSpPr/>
          <p:nvPr/>
        </p:nvSpPr>
        <p:spPr>
          <a:xfrm>
            <a:off x="395536" y="1279089"/>
            <a:ext cx="8352928" cy="1477328"/>
          </a:xfrm>
          <a:prstGeom prst="rect">
            <a:avLst/>
          </a:prstGeom>
        </p:spPr>
        <p:txBody>
          <a:bodyPr wrap="square">
            <a:spAutoFit/>
          </a:bodyPr>
          <a:lstStyle/>
          <a:p>
            <a:r>
              <a:rPr lang="es-AR" dirty="0"/>
              <a:t>Para garantizar el cumplimiento de los objetivos, se conformará una Comisión Asesora integrada por NUEVE (9) especialistas sugeridos/as por Ministerio de Ciencia, Tecnología e Innovación, CONICET, la Agencia I+D+i, el Consejo de Decanos de Ciencias Sociales y la Asociación Nacional de Facultades de Humanidades y Educación.</a:t>
            </a:r>
          </a:p>
        </p:txBody>
      </p:sp>
      <p:sp>
        <p:nvSpPr>
          <p:cNvPr id="6" name="5 Rectángulo"/>
          <p:cNvSpPr/>
          <p:nvPr/>
        </p:nvSpPr>
        <p:spPr>
          <a:xfrm>
            <a:off x="395536" y="2931790"/>
            <a:ext cx="8208912" cy="1200329"/>
          </a:xfrm>
          <a:prstGeom prst="rect">
            <a:avLst/>
          </a:prstGeom>
        </p:spPr>
        <p:txBody>
          <a:bodyPr wrap="square">
            <a:spAutoFit/>
          </a:bodyPr>
          <a:lstStyle/>
          <a:p>
            <a:r>
              <a:rPr lang="es-AR" dirty="0"/>
              <a:t>El Comité será consultado por el FONCyT a los fines de la conformación de la nómina de candidatos/as a integrar la Comisión de Evaluación y colaborará en las actividades de difusión de los proyectos y el seguimiento de sus resultados.</a:t>
            </a:r>
          </a:p>
        </p:txBody>
      </p:sp>
    </p:spTree>
    <p:extLst>
      <p:ext uri="{BB962C8B-B14F-4D97-AF65-F5344CB8AC3E}">
        <p14:creationId xmlns:p14="http://schemas.microsoft.com/office/powerpoint/2010/main" val="537530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gencia">
      <a:dk1>
        <a:srgbClr val="00B0F0"/>
      </a:dk1>
      <a:lt1>
        <a:sysClr val="window" lastClr="FFFFFF"/>
      </a:lt1>
      <a:dk2>
        <a:srgbClr val="00B0F0"/>
      </a:dk2>
      <a:lt2>
        <a:srgbClr val="F2F2F2"/>
      </a:lt2>
      <a:accent1>
        <a:srgbClr val="0070C0"/>
      </a:accent1>
      <a:accent2>
        <a:srgbClr val="FF3399"/>
      </a:accent2>
      <a:accent3>
        <a:srgbClr val="92D050"/>
      </a:accent3>
      <a:accent4>
        <a:srgbClr val="8064A2"/>
      </a:accent4>
      <a:accent5>
        <a:srgbClr val="4BACC6"/>
      </a:accent5>
      <a:accent6>
        <a:srgbClr val="F79646"/>
      </a:accent6>
      <a:hlink>
        <a:srgbClr val="002060"/>
      </a:hlink>
      <a:folHlink>
        <a:srgbClr val="002060"/>
      </a:folHlink>
    </a:clrScheme>
    <a:fontScheme name="Agenc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5617</TotalTime>
  <Words>1154</Words>
  <Application>Microsoft Office PowerPoint</Application>
  <PresentationFormat>Presentación en pantalla (16:9)</PresentationFormat>
  <Paragraphs>111</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PICTO-2022 REDES Educación, trabajo y nuevas tecnologías</vt:lpstr>
      <vt:lpstr>PICTO-2022 REDES Educación, trabajo y nuevas tecnologías</vt:lpstr>
      <vt:lpstr>PICTO-2022 REDES Educación, trabajo y nuevas tecnologías</vt:lpstr>
      <vt:lpstr>Presentación de PowerPoint</vt:lpstr>
      <vt:lpstr>PICTO-2022 REDES Educación, trabajo y nuevas tecnologías</vt:lpstr>
      <vt:lpstr>PICTO-2022 REDES Educación, trabajo y nuevas tecnologías</vt:lpstr>
      <vt:lpstr>PICTO-2022 REDES Educación, trabajo y nuevas tecnologías</vt:lpstr>
      <vt:lpstr>PICTO-2022 REDES Educación, trabajo y nuevas tecnologías</vt:lpstr>
      <vt:lpstr>PICTO-2022 REDES Educación, trabajo y nuevas tecnologías</vt:lpstr>
      <vt:lpstr>PICTO-2022 REDES Educación, trabajo y nuevas tecnologías</vt:lpstr>
      <vt:lpstr>PICTO-2022 REDES Educación, trabajo y nuevas tecnologías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dc:creator>
  <cp:lastModifiedBy>Administrador</cp:lastModifiedBy>
  <cp:revision>680</cp:revision>
  <dcterms:created xsi:type="dcterms:W3CDTF">2020-09-28T18:47:54Z</dcterms:created>
  <dcterms:modified xsi:type="dcterms:W3CDTF">2022-09-05T11:45:49Z</dcterms:modified>
</cp:coreProperties>
</file>